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884634"/>
                </a:solidFill>
                <a:latin typeface="Georgia"/>
              </a:defRPr>
            </a:pPr>
            <a:r>
              <a:t>SMS – Susanne macht Schule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6400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241F1A"/>
                </a:solidFill>
                <a:latin typeface="Georgia"/>
              </a:defRPr>
            </a:pPr>
            <a:r>
              <a:t>Kurz erklärt: Raffael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331720"/>
            <a:ext cx="576766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0">
                <a:solidFill>
                  <a:srgbClr val="675C51"/>
                </a:solidFill>
                <a:latin typeface="Arial"/>
              </a:defRPr>
            </a:pPr>
            <a:r>
              <a:rPr dirty="0" err="1"/>
              <a:t>Personen</a:t>
            </a:r>
            <a:r>
              <a:rPr dirty="0"/>
              <a:t>, </a:t>
            </a:r>
            <a:r>
              <a:rPr dirty="0" err="1"/>
              <a:t>Begriffe</a:t>
            </a:r>
            <a:r>
              <a:rPr dirty="0"/>
              <a:t> und </a:t>
            </a:r>
            <a:r>
              <a:rPr dirty="0" err="1"/>
              <a:t>kleine</a:t>
            </a:r>
            <a:r>
              <a:rPr dirty="0"/>
              <a:t> </a:t>
            </a:r>
            <a:r>
              <a:rPr dirty="0" err="1"/>
              <a:t>Rettungssätze</a:t>
            </a:r>
            <a:endParaRPr lang="de-DE" dirty="0"/>
          </a:p>
          <a:p>
            <a:pPr>
              <a:defRPr sz="2200" b="0">
                <a:solidFill>
                  <a:srgbClr val="675C51"/>
                </a:solidFill>
                <a:latin typeface="Arial"/>
              </a:defRPr>
            </a:pPr>
            <a:r>
              <a:rPr dirty="0"/>
              <a:t>für die Schule von Athen</a:t>
            </a:r>
          </a:p>
        </p:txBody>
      </p:sp>
      <p:pic>
        <p:nvPicPr>
          <p:cNvPr id="5" name="Picture 4" descr="schulevonath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005840"/>
            <a:ext cx="4480560" cy="33395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Kurz erklärt: Begriffe, die schnell Nachfragen auslösen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Raffael / Raphael: Raffaello Sanzio, </a:t>
            </a:r>
            <a:r>
              <a:rPr dirty="0" err="1"/>
              <a:t>einer</a:t>
            </a:r>
            <a:r>
              <a:rPr dirty="0"/>
              <a:t> der </a:t>
            </a:r>
            <a:r>
              <a:rPr dirty="0" err="1"/>
              <a:t>wichtigsten</a:t>
            </a:r>
            <a:r>
              <a:rPr dirty="0"/>
              <a:t> Maler der </a:t>
            </a:r>
            <a:r>
              <a:rPr dirty="0" err="1"/>
              <a:t>Hochrenaissance</a:t>
            </a:r>
            <a:r>
              <a:rPr dirty="0"/>
              <a:t>. Deutsch </a:t>
            </a:r>
            <a:r>
              <a:rPr dirty="0" err="1"/>
              <a:t>meist</a:t>
            </a:r>
            <a:r>
              <a:rPr dirty="0"/>
              <a:t> Raffael, international oft Raphael.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Stanzen</a:t>
            </a:r>
            <a:r>
              <a:rPr dirty="0"/>
              <a:t>: Die </a:t>
            </a:r>
            <a:r>
              <a:rPr dirty="0" err="1"/>
              <a:t>Stanzen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Räume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Vatikan</a:t>
            </a:r>
            <a:r>
              <a:rPr dirty="0"/>
              <a:t>, die Raffael und seine </a:t>
            </a:r>
            <a:r>
              <a:rPr dirty="0" err="1"/>
              <a:t>Werkstatt</a:t>
            </a:r>
            <a:r>
              <a:rPr dirty="0"/>
              <a:t> </a:t>
            </a:r>
            <a:r>
              <a:rPr dirty="0" err="1"/>
              <a:t>ausmalten</a:t>
            </a:r>
            <a:r>
              <a:rPr dirty="0"/>
              <a:t>. Es </a:t>
            </a:r>
            <a:r>
              <a:rPr dirty="0" err="1"/>
              <a:t>sind</a:t>
            </a:r>
            <a:r>
              <a:rPr dirty="0"/>
              <a:t> also </a:t>
            </a:r>
            <a:r>
              <a:rPr dirty="0" err="1"/>
              <a:t>keine</a:t>
            </a:r>
            <a:r>
              <a:rPr dirty="0"/>
              <a:t> </a:t>
            </a:r>
            <a:r>
              <a:rPr dirty="0" err="1"/>
              <a:t>einzelnen</a:t>
            </a:r>
            <a:r>
              <a:rPr dirty="0"/>
              <a:t> </a:t>
            </a:r>
            <a:r>
              <a:rPr dirty="0" err="1"/>
              <a:t>Tafelbilder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Bildprogramme</a:t>
            </a:r>
            <a:r>
              <a:rPr dirty="0"/>
              <a:t> in </a:t>
            </a:r>
            <a:r>
              <a:rPr dirty="0" err="1"/>
              <a:t>Räumen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Schule von Athen: Ein </a:t>
            </a:r>
            <a:r>
              <a:rPr dirty="0" err="1"/>
              <a:t>Fresko</a:t>
            </a:r>
            <a:r>
              <a:rPr dirty="0"/>
              <a:t> in der Stanza della </a:t>
            </a:r>
            <a:r>
              <a:rPr dirty="0" err="1"/>
              <a:t>Segnatura</a:t>
            </a:r>
            <a:r>
              <a:rPr dirty="0"/>
              <a:t>. Es </a:t>
            </a:r>
            <a:r>
              <a:rPr dirty="0" err="1"/>
              <a:t>zeigt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idealisierte</a:t>
            </a:r>
            <a:r>
              <a:rPr dirty="0"/>
              <a:t> </a:t>
            </a:r>
            <a:r>
              <a:rPr dirty="0" err="1"/>
              <a:t>Versammlung</a:t>
            </a:r>
            <a:r>
              <a:rPr dirty="0"/>
              <a:t> </a:t>
            </a:r>
            <a:r>
              <a:rPr dirty="0" err="1"/>
              <a:t>antiker</a:t>
            </a:r>
            <a:r>
              <a:rPr dirty="0"/>
              <a:t> Denker, nicht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echte</a:t>
            </a:r>
            <a:r>
              <a:rPr dirty="0"/>
              <a:t> Schule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Anwesenheitsliste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Platon: </a:t>
            </a:r>
            <a:r>
              <a:rPr dirty="0" err="1"/>
              <a:t>Griechischer</a:t>
            </a:r>
            <a:r>
              <a:rPr dirty="0"/>
              <a:t> </a:t>
            </a:r>
            <a:r>
              <a:rPr dirty="0" err="1"/>
              <a:t>Philosoph</a:t>
            </a:r>
            <a:r>
              <a:rPr dirty="0"/>
              <a:t>. In der Schule von Athen </a:t>
            </a:r>
            <a:r>
              <a:rPr dirty="0" err="1"/>
              <a:t>steht</a:t>
            </a:r>
            <a:r>
              <a:rPr dirty="0"/>
              <a:t> er </a:t>
            </a:r>
            <a:r>
              <a:rPr dirty="0" err="1"/>
              <a:t>im</a:t>
            </a:r>
            <a:r>
              <a:rPr dirty="0"/>
              <a:t> Zentrum und </a:t>
            </a:r>
            <a:r>
              <a:rPr dirty="0" err="1"/>
              <a:t>weist</a:t>
            </a:r>
            <a:r>
              <a:rPr dirty="0"/>
              <a:t>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oben</a:t>
            </a:r>
            <a:r>
              <a:rPr dirty="0"/>
              <a:t>. Oft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Hinweis</a:t>
            </a:r>
            <a:r>
              <a:rPr dirty="0"/>
              <a:t> auf Ideen, Geist und das </a:t>
            </a:r>
            <a:r>
              <a:rPr dirty="0" err="1"/>
              <a:t>Überzeitliche</a:t>
            </a:r>
            <a:r>
              <a:rPr dirty="0"/>
              <a:t> </a:t>
            </a:r>
            <a:r>
              <a:rPr dirty="0" err="1"/>
              <a:t>gedeutet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Aristoteles: Schüler Platons und </a:t>
            </a:r>
            <a:r>
              <a:rPr dirty="0" err="1"/>
              <a:t>ebenfalls</a:t>
            </a:r>
            <a:r>
              <a:rPr dirty="0"/>
              <a:t> </a:t>
            </a:r>
            <a:r>
              <a:rPr dirty="0" err="1"/>
              <a:t>griechischer</a:t>
            </a:r>
            <a:r>
              <a:rPr dirty="0"/>
              <a:t> </a:t>
            </a:r>
            <a:r>
              <a:rPr dirty="0" err="1"/>
              <a:t>Philosoph</a:t>
            </a:r>
            <a:r>
              <a:rPr dirty="0"/>
              <a:t>. Seine </a:t>
            </a:r>
            <a:r>
              <a:rPr dirty="0" err="1"/>
              <a:t>Geste</a:t>
            </a:r>
            <a:r>
              <a:rPr dirty="0"/>
              <a:t> </a:t>
            </a:r>
            <a:r>
              <a:rPr dirty="0" err="1"/>
              <a:t>weist</a:t>
            </a:r>
            <a:r>
              <a:rPr dirty="0"/>
              <a:t> </a:t>
            </a:r>
            <a:r>
              <a:rPr dirty="0" err="1"/>
              <a:t>eher</a:t>
            </a:r>
            <a:r>
              <a:rPr dirty="0"/>
              <a:t> </a:t>
            </a:r>
            <a:r>
              <a:rPr dirty="0" err="1"/>
              <a:t>waagerecht</a:t>
            </a:r>
            <a:r>
              <a:rPr dirty="0"/>
              <a:t> in die Welt: </a:t>
            </a:r>
            <a:r>
              <a:rPr dirty="0" err="1"/>
              <a:t>Erfahrung</a:t>
            </a:r>
            <a:r>
              <a:rPr dirty="0"/>
              <a:t>, Ordnung, </a:t>
            </a:r>
            <a:r>
              <a:rPr dirty="0" err="1"/>
              <a:t>Wirklichkeit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Nicht alles erklären. Nur niemanden ins offene Messer laufen lassen.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Noch mehr Rettungssätze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Heraklit: </a:t>
            </a:r>
            <a:r>
              <a:rPr dirty="0" err="1"/>
              <a:t>Griechischer</a:t>
            </a:r>
            <a:r>
              <a:rPr dirty="0"/>
              <a:t> </a:t>
            </a:r>
            <a:r>
              <a:rPr dirty="0" err="1"/>
              <a:t>Philosoph</a:t>
            </a:r>
            <a:r>
              <a:rPr dirty="0"/>
              <a:t>, </a:t>
            </a:r>
            <a:r>
              <a:rPr dirty="0" err="1"/>
              <a:t>meist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Wandel und </a:t>
            </a:r>
            <a:r>
              <a:rPr dirty="0" err="1"/>
              <a:t>Gegensätzen</a:t>
            </a:r>
            <a:r>
              <a:rPr dirty="0"/>
              <a:t> </a:t>
            </a:r>
            <a:r>
              <a:rPr dirty="0" err="1"/>
              <a:t>verbunden</a:t>
            </a:r>
            <a:r>
              <a:rPr dirty="0"/>
              <a:t>. In </a:t>
            </a:r>
            <a:r>
              <a:rPr dirty="0" err="1"/>
              <a:t>Raffaels</a:t>
            </a:r>
            <a:r>
              <a:rPr dirty="0"/>
              <a:t> </a:t>
            </a:r>
            <a:r>
              <a:rPr dirty="0" err="1"/>
              <a:t>Fresko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die </a:t>
            </a:r>
            <a:r>
              <a:rPr dirty="0" err="1"/>
              <a:t>nachdenkliche</a:t>
            </a:r>
            <a:r>
              <a:rPr dirty="0"/>
              <a:t> </a:t>
            </a:r>
            <a:r>
              <a:rPr dirty="0" err="1"/>
              <a:t>Einzelgängerfigur</a:t>
            </a:r>
            <a:r>
              <a:rPr dirty="0"/>
              <a:t> oft </a:t>
            </a:r>
            <a:r>
              <a:rPr dirty="0" err="1"/>
              <a:t>als</a:t>
            </a:r>
            <a:r>
              <a:rPr dirty="0"/>
              <a:t> Heraklit </a:t>
            </a:r>
            <a:r>
              <a:rPr dirty="0" err="1"/>
              <a:t>gedeutet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Heraklit </a:t>
            </a:r>
            <a:r>
              <a:rPr dirty="0" err="1"/>
              <a:t>mit</a:t>
            </a:r>
            <a:r>
              <a:rPr dirty="0"/>
              <a:t> Michelangelo-</a:t>
            </a:r>
            <a:r>
              <a:rPr dirty="0" err="1"/>
              <a:t>Gesicht</a:t>
            </a:r>
            <a:r>
              <a:rPr dirty="0"/>
              <a:t>: Eine </a:t>
            </a:r>
            <a:r>
              <a:rPr dirty="0" err="1"/>
              <a:t>kunsthistorische</a:t>
            </a:r>
            <a:r>
              <a:rPr dirty="0"/>
              <a:t> </a:t>
            </a:r>
            <a:r>
              <a:rPr dirty="0" err="1"/>
              <a:t>Deutung</a:t>
            </a:r>
            <a:r>
              <a:rPr dirty="0"/>
              <a:t>: Die </a:t>
            </a:r>
            <a:r>
              <a:rPr dirty="0" err="1"/>
              <a:t>Figur</a:t>
            </a:r>
            <a:r>
              <a:rPr dirty="0"/>
              <a:t> Heraklit </a:t>
            </a:r>
            <a:r>
              <a:rPr dirty="0" err="1"/>
              <a:t>erinnert</a:t>
            </a:r>
            <a:r>
              <a:rPr dirty="0"/>
              <a:t> stark an Michelangelo. Sicher </a:t>
            </a:r>
            <a:r>
              <a:rPr dirty="0" err="1"/>
              <a:t>sichtbar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die </a:t>
            </a:r>
            <a:r>
              <a:rPr dirty="0" err="1"/>
              <a:t>Einzelstellung</a:t>
            </a:r>
            <a:r>
              <a:rPr dirty="0"/>
              <a:t>; die </a:t>
            </a:r>
            <a:r>
              <a:rPr dirty="0" err="1"/>
              <a:t>Identifikation</a:t>
            </a:r>
            <a:r>
              <a:rPr dirty="0"/>
              <a:t> </a:t>
            </a:r>
            <a:r>
              <a:rPr dirty="0" err="1"/>
              <a:t>bleibt</a:t>
            </a:r>
            <a:r>
              <a:rPr dirty="0"/>
              <a:t> </a:t>
            </a:r>
            <a:r>
              <a:rPr dirty="0" err="1"/>
              <a:t>Deutung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Sokrates: </a:t>
            </a:r>
            <a:r>
              <a:rPr dirty="0" err="1"/>
              <a:t>Griechischer</a:t>
            </a:r>
            <a:r>
              <a:rPr dirty="0"/>
              <a:t> </a:t>
            </a:r>
            <a:r>
              <a:rPr dirty="0" err="1"/>
              <a:t>Philosoph</a:t>
            </a:r>
            <a:r>
              <a:rPr dirty="0"/>
              <a:t>, </a:t>
            </a:r>
            <a:r>
              <a:rPr dirty="0" err="1"/>
              <a:t>bekannt</a:t>
            </a:r>
            <a:r>
              <a:rPr dirty="0"/>
              <a:t> für </a:t>
            </a:r>
            <a:r>
              <a:rPr dirty="0" err="1"/>
              <a:t>Fragen</a:t>
            </a:r>
            <a:r>
              <a:rPr dirty="0"/>
              <a:t>, </a:t>
            </a:r>
            <a:r>
              <a:rPr dirty="0" err="1"/>
              <a:t>Gespräche</a:t>
            </a:r>
            <a:r>
              <a:rPr dirty="0"/>
              <a:t> und </a:t>
            </a:r>
            <a:r>
              <a:rPr dirty="0" err="1"/>
              <a:t>argumentierendes</a:t>
            </a:r>
            <a:r>
              <a:rPr dirty="0"/>
              <a:t> Denken. </a:t>
            </a:r>
            <a:r>
              <a:rPr dirty="0" err="1"/>
              <a:t>Im</a:t>
            </a:r>
            <a:r>
              <a:rPr dirty="0"/>
              <a:t> Bild </a:t>
            </a:r>
            <a:r>
              <a:rPr dirty="0" err="1"/>
              <a:t>erscheint</a:t>
            </a:r>
            <a:r>
              <a:rPr dirty="0"/>
              <a:t> er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sprechende</a:t>
            </a:r>
            <a:r>
              <a:rPr dirty="0"/>
              <a:t>, </a:t>
            </a:r>
            <a:r>
              <a:rPr dirty="0" err="1"/>
              <a:t>diskutierende</a:t>
            </a:r>
            <a:r>
              <a:rPr dirty="0"/>
              <a:t> </a:t>
            </a:r>
            <a:r>
              <a:rPr dirty="0" err="1"/>
              <a:t>Figur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Euklid</a:t>
            </a:r>
            <a:r>
              <a:rPr dirty="0"/>
              <a:t> / Bramante: Die </a:t>
            </a:r>
            <a:r>
              <a:rPr dirty="0" err="1"/>
              <a:t>geometrisch</a:t>
            </a:r>
            <a:r>
              <a:rPr dirty="0"/>
              <a:t> </a:t>
            </a:r>
            <a:r>
              <a:rPr dirty="0" err="1"/>
              <a:t>arbeitende</a:t>
            </a:r>
            <a:r>
              <a:rPr dirty="0"/>
              <a:t> </a:t>
            </a:r>
            <a:r>
              <a:rPr dirty="0" err="1"/>
              <a:t>Figur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oft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Euklid</a:t>
            </a:r>
            <a:r>
              <a:rPr dirty="0"/>
              <a:t> </a:t>
            </a:r>
            <a:r>
              <a:rPr dirty="0" err="1"/>
              <a:t>gedeutet</a:t>
            </a:r>
            <a:r>
              <a:rPr dirty="0"/>
              <a:t> und </a:t>
            </a:r>
            <a:r>
              <a:rPr dirty="0" err="1"/>
              <a:t>zugleich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Bramante </a:t>
            </a:r>
            <a:r>
              <a:rPr dirty="0" err="1"/>
              <a:t>verbunden</a:t>
            </a:r>
            <a:r>
              <a:rPr dirty="0"/>
              <a:t>. </a:t>
            </a:r>
            <a:r>
              <a:rPr dirty="0" err="1"/>
              <a:t>Genau</a:t>
            </a:r>
            <a:r>
              <a:rPr dirty="0"/>
              <a:t> </a:t>
            </a:r>
            <a:r>
              <a:rPr dirty="0" err="1"/>
              <a:t>hier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Geometrie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sichtbarem</a:t>
            </a:r>
            <a:r>
              <a:rPr dirty="0"/>
              <a:t> Denken.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Vasari: Giorgio Vasari </a:t>
            </a:r>
            <a:r>
              <a:rPr dirty="0" err="1"/>
              <a:t>schrieb</a:t>
            </a:r>
            <a:r>
              <a:rPr dirty="0"/>
              <a:t> </a:t>
            </a:r>
            <a:r>
              <a:rPr dirty="0" err="1"/>
              <a:t>Künstlerbiografien</a:t>
            </a:r>
            <a:r>
              <a:rPr dirty="0"/>
              <a:t>. </a:t>
            </a:r>
            <a:r>
              <a:rPr dirty="0" err="1"/>
              <a:t>Wichtig</a:t>
            </a:r>
            <a:r>
              <a:rPr dirty="0"/>
              <a:t>, </a:t>
            </a:r>
            <a:r>
              <a:rPr dirty="0" err="1"/>
              <a:t>aber</a:t>
            </a:r>
            <a:r>
              <a:rPr dirty="0"/>
              <a:t> nicht neutral: Er </a:t>
            </a:r>
            <a:r>
              <a:rPr dirty="0" err="1"/>
              <a:t>erzählt</a:t>
            </a:r>
            <a:r>
              <a:rPr dirty="0"/>
              <a:t>, </a:t>
            </a:r>
            <a:r>
              <a:rPr dirty="0" err="1"/>
              <a:t>bewertet</a:t>
            </a:r>
            <a:r>
              <a:rPr dirty="0"/>
              <a:t>, </a:t>
            </a:r>
            <a:r>
              <a:rPr dirty="0" err="1"/>
              <a:t>ordnet</a:t>
            </a:r>
            <a:r>
              <a:rPr dirty="0"/>
              <a:t> und </a:t>
            </a:r>
            <a:r>
              <a:rPr dirty="0" err="1"/>
              <a:t>dramatisiert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SMS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Wo steht das eigentlich?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Schule von Athen: Keine </a:t>
            </a:r>
            <a:r>
              <a:rPr dirty="0" err="1"/>
              <a:t>Bibelstelle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antike</a:t>
            </a:r>
            <a:r>
              <a:rPr dirty="0"/>
              <a:t> Philosophie und Renaissance-</a:t>
            </a:r>
            <a:r>
              <a:rPr dirty="0" err="1"/>
              <a:t>Humanismus</a:t>
            </a:r>
            <a:r>
              <a:rPr dirty="0"/>
              <a:t> — Die Namen </a:t>
            </a:r>
            <a:r>
              <a:rPr dirty="0" err="1"/>
              <a:t>stammen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 der Tradition der </a:t>
            </a:r>
            <a:r>
              <a:rPr dirty="0" err="1"/>
              <a:t>antiken</a:t>
            </a:r>
            <a:r>
              <a:rPr dirty="0"/>
              <a:t> Philosophie. </a:t>
            </a:r>
            <a:r>
              <a:rPr dirty="0" err="1"/>
              <a:t>Wichtig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: Raffael </a:t>
            </a:r>
            <a:r>
              <a:rPr dirty="0" err="1"/>
              <a:t>ordnet</a:t>
            </a:r>
            <a:r>
              <a:rPr dirty="0"/>
              <a:t> Denker </a:t>
            </a:r>
            <a:r>
              <a:rPr dirty="0" err="1"/>
              <a:t>bildlich</a:t>
            </a:r>
            <a:r>
              <a:rPr dirty="0"/>
              <a:t>, nicht </a:t>
            </a:r>
            <a:r>
              <a:rPr dirty="0" err="1"/>
              <a:t>historisch</a:t>
            </a:r>
            <a:r>
              <a:rPr dirty="0"/>
              <a:t> </a:t>
            </a:r>
            <a:r>
              <a:rPr dirty="0" err="1"/>
              <a:t>korrekt</a:t>
            </a:r>
            <a:r>
              <a:rPr dirty="0"/>
              <a:t> </a:t>
            </a:r>
            <a:r>
              <a:rPr dirty="0" err="1"/>
              <a:t>nach</a:t>
            </a:r>
            <a:r>
              <a:rPr dirty="0"/>
              <a:t> </a:t>
            </a:r>
            <a:r>
              <a:rPr dirty="0" err="1"/>
              <a:t>einem</a:t>
            </a:r>
            <a:r>
              <a:rPr dirty="0"/>
              <a:t> </a:t>
            </a:r>
            <a:r>
              <a:rPr dirty="0" err="1"/>
              <a:t>realen</a:t>
            </a:r>
            <a:r>
              <a:rPr dirty="0"/>
              <a:t> Treffen.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Disputa</a:t>
            </a:r>
            <a:r>
              <a:rPr dirty="0"/>
              <a:t>: </a:t>
            </a:r>
            <a:r>
              <a:rPr dirty="0" err="1"/>
              <a:t>Eucharistie</a:t>
            </a:r>
            <a:r>
              <a:rPr dirty="0"/>
              <a:t>/</a:t>
            </a:r>
            <a:r>
              <a:rPr dirty="0" err="1"/>
              <a:t>Abendmahl</a:t>
            </a:r>
            <a:r>
              <a:rPr dirty="0"/>
              <a:t>: z. B. Matthäus 26,26-29; 1. </a:t>
            </a:r>
            <a:r>
              <a:rPr dirty="0" err="1"/>
              <a:t>Korinther</a:t>
            </a:r>
            <a:r>
              <a:rPr dirty="0"/>
              <a:t> 11,23-26 — Das Bild </a:t>
            </a:r>
            <a:r>
              <a:rPr dirty="0" err="1"/>
              <a:t>setzt</a:t>
            </a:r>
            <a:r>
              <a:rPr dirty="0"/>
              <a:t> die </a:t>
            </a:r>
            <a:r>
              <a:rPr dirty="0" err="1"/>
              <a:t>kirchliche</a:t>
            </a:r>
            <a:r>
              <a:rPr dirty="0"/>
              <a:t> </a:t>
            </a:r>
            <a:r>
              <a:rPr dirty="0" err="1"/>
              <a:t>Lehre</a:t>
            </a:r>
            <a:r>
              <a:rPr dirty="0"/>
              <a:t> und </a:t>
            </a:r>
            <a:r>
              <a:rPr dirty="0" err="1"/>
              <a:t>Verehrung</a:t>
            </a:r>
            <a:r>
              <a:rPr dirty="0"/>
              <a:t> der </a:t>
            </a:r>
            <a:r>
              <a:rPr dirty="0" err="1"/>
              <a:t>Eucharistie</a:t>
            </a:r>
            <a:r>
              <a:rPr dirty="0"/>
              <a:t> </a:t>
            </a:r>
            <a:r>
              <a:rPr dirty="0" err="1"/>
              <a:t>voraus</a:t>
            </a:r>
            <a:r>
              <a:rPr dirty="0"/>
              <a:t>. </a:t>
            </a:r>
            <a:r>
              <a:rPr dirty="0" err="1"/>
              <a:t>Ohne</a:t>
            </a:r>
            <a:r>
              <a:rPr dirty="0"/>
              <a:t> dieses </a:t>
            </a:r>
            <a:r>
              <a:rPr dirty="0" err="1"/>
              <a:t>Hintergrundwissen</a:t>
            </a:r>
            <a:r>
              <a:rPr dirty="0"/>
              <a:t> </a:t>
            </a:r>
            <a:r>
              <a:rPr dirty="0" err="1"/>
              <a:t>wirkt</a:t>
            </a:r>
            <a:r>
              <a:rPr dirty="0"/>
              <a:t> es </a:t>
            </a:r>
            <a:r>
              <a:rPr dirty="0" err="1"/>
              <a:t>nur</a:t>
            </a:r>
            <a:r>
              <a:rPr dirty="0"/>
              <a:t> </a:t>
            </a:r>
            <a:r>
              <a:rPr dirty="0" err="1"/>
              <a:t>wie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Versammlung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Parnass</a:t>
            </a:r>
            <a:r>
              <a:rPr dirty="0"/>
              <a:t>: </a:t>
            </a:r>
            <a:r>
              <a:rPr dirty="0" err="1"/>
              <a:t>Griechisch-römische</a:t>
            </a:r>
            <a:r>
              <a:rPr dirty="0"/>
              <a:t> </a:t>
            </a:r>
            <a:r>
              <a:rPr dirty="0" err="1"/>
              <a:t>Mythologie</a:t>
            </a:r>
            <a:r>
              <a:rPr dirty="0"/>
              <a:t> und </a:t>
            </a:r>
            <a:r>
              <a:rPr dirty="0" err="1"/>
              <a:t>Dichtungstradition</a:t>
            </a:r>
            <a:r>
              <a:rPr dirty="0"/>
              <a:t> — Apollo, Musen und Dichter </a:t>
            </a:r>
            <a:r>
              <a:rPr dirty="0" err="1"/>
              <a:t>stehen</a:t>
            </a:r>
            <a:r>
              <a:rPr dirty="0"/>
              <a:t> für </a:t>
            </a:r>
            <a:r>
              <a:rPr dirty="0" err="1"/>
              <a:t>Dichtung</a:t>
            </a:r>
            <a:r>
              <a:rPr dirty="0"/>
              <a:t>, Inspiration und </a:t>
            </a:r>
            <a:r>
              <a:rPr dirty="0" err="1"/>
              <a:t>kulturelles</a:t>
            </a:r>
            <a:r>
              <a:rPr dirty="0"/>
              <a:t> </a:t>
            </a:r>
            <a:r>
              <a:rPr dirty="0" err="1"/>
              <a:t>Gedächtnis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Fragen, die kommen könnten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Wer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Heraklit? — Ein </a:t>
            </a:r>
            <a:r>
              <a:rPr dirty="0" err="1"/>
              <a:t>antiker</a:t>
            </a:r>
            <a:r>
              <a:rPr dirty="0"/>
              <a:t> </a:t>
            </a:r>
            <a:r>
              <a:rPr dirty="0" err="1"/>
              <a:t>griechischer</a:t>
            </a:r>
            <a:r>
              <a:rPr dirty="0"/>
              <a:t> </a:t>
            </a:r>
            <a:r>
              <a:rPr dirty="0" err="1"/>
              <a:t>Philosoph</a:t>
            </a:r>
            <a:r>
              <a:rPr dirty="0"/>
              <a:t>. Für die </a:t>
            </a:r>
            <a:r>
              <a:rPr dirty="0" err="1"/>
              <a:t>Stunde</a:t>
            </a:r>
            <a:r>
              <a:rPr dirty="0"/>
              <a:t> </a:t>
            </a:r>
            <a:r>
              <a:rPr dirty="0" err="1"/>
              <a:t>reicht</a:t>
            </a:r>
            <a:r>
              <a:rPr dirty="0"/>
              <a:t>: Er </a:t>
            </a:r>
            <a:r>
              <a:rPr dirty="0" err="1"/>
              <a:t>steht</a:t>
            </a:r>
            <a:r>
              <a:rPr dirty="0"/>
              <a:t> für </a:t>
            </a:r>
            <a:r>
              <a:rPr dirty="0" err="1"/>
              <a:t>Nachdenken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Wandel und </a:t>
            </a:r>
            <a:r>
              <a:rPr dirty="0" err="1"/>
              <a:t>Gegensätze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Ist</a:t>
            </a:r>
            <a:r>
              <a:rPr dirty="0"/>
              <a:t> das </a:t>
            </a:r>
            <a:r>
              <a:rPr dirty="0" err="1"/>
              <a:t>wirklich</a:t>
            </a:r>
            <a:r>
              <a:rPr dirty="0"/>
              <a:t> Michelangelo? — Nicht </a:t>
            </a:r>
            <a:r>
              <a:rPr dirty="0" err="1"/>
              <a:t>als</a:t>
            </a:r>
            <a:r>
              <a:rPr dirty="0"/>
              <a:t> „Michelangelo </a:t>
            </a:r>
            <a:r>
              <a:rPr dirty="0" err="1"/>
              <a:t>sitzt</a:t>
            </a:r>
            <a:r>
              <a:rPr dirty="0"/>
              <a:t> </a:t>
            </a:r>
            <a:r>
              <a:rPr dirty="0" err="1"/>
              <a:t>dort</a:t>
            </a:r>
            <a:r>
              <a:rPr dirty="0"/>
              <a:t>“ </a:t>
            </a:r>
            <a:r>
              <a:rPr dirty="0" err="1"/>
              <a:t>sagen</a:t>
            </a:r>
            <a:r>
              <a:rPr dirty="0"/>
              <a:t>. Besser: Die </a:t>
            </a:r>
            <a:r>
              <a:rPr dirty="0" err="1"/>
              <a:t>Figur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Heraklit </a:t>
            </a:r>
            <a:r>
              <a:rPr dirty="0" err="1"/>
              <a:t>gedeutet</a:t>
            </a:r>
            <a:r>
              <a:rPr dirty="0"/>
              <a:t> und </a:t>
            </a:r>
            <a:r>
              <a:rPr dirty="0" err="1"/>
              <a:t>erinnert</a:t>
            </a:r>
            <a:r>
              <a:rPr dirty="0"/>
              <a:t> in </a:t>
            </a:r>
            <a:r>
              <a:rPr dirty="0" err="1"/>
              <a:t>Gesicht</a:t>
            </a:r>
            <a:r>
              <a:rPr dirty="0"/>
              <a:t> und </a:t>
            </a:r>
            <a:r>
              <a:rPr dirty="0" err="1"/>
              <a:t>Haltung</a:t>
            </a:r>
            <a:r>
              <a:rPr dirty="0"/>
              <a:t> an Michelangelo.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Wer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Platon und Aristoteles? — Zwei </a:t>
            </a:r>
            <a:r>
              <a:rPr dirty="0" err="1"/>
              <a:t>zentrale</a:t>
            </a:r>
            <a:r>
              <a:rPr dirty="0"/>
              <a:t> </a:t>
            </a:r>
            <a:r>
              <a:rPr dirty="0" err="1"/>
              <a:t>griechische</a:t>
            </a:r>
            <a:r>
              <a:rPr dirty="0"/>
              <a:t> </a:t>
            </a:r>
            <a:r>
              <a:rPr dirty="0" err="1"/>
              <a:t>Philosophen</a:t>
            </a:r>
            <a:r>
              <a:rPr dirty="0"/>
              <a:t>. Raffael </a:t>
            </a:r>
            <a:r>
              <a:rPr dirty="0" err="1"/>
              <a:t>stellt</a:t>
            </a:r>
            <a:r>
              <a:rPr dirty="0"/>
              <a:t>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gedankliches</a:t>
            </a:r>
            <a:r>
              <a:rPr dirty="0"/>
              <a:t> Zentrum des </a:t>
            </a:r>
            <a:r>
              <a:rPr dirty="0" err="1"/>
              <a:t>Bildes</a:t>
            </a:r>
            <a:r>
              <a:rPr dirty="0"/>
              <a:t> </a:t>
            </a:r>
            <a:r>
              <a:rPr dirty="0" err="1"/>
              <a:t>dar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Was </a:t>
            </a:r>
            <a:r>
              <a:rPr dirty="0" err="1"/>
              <a:t>ist</a:t>
            </a:r>
            <a:r>
              <a:rPr dirty="0"/>
              <a:t> an Vasari </a:t>
            </a:r>
            <a:r>
              <a:rPr dirty="0" err="1"/>
              <a:t>schwierig</a:t>
            </a:r>
            <a:r>
              <a:rPr dirty="0"/>
              <a:t>? — Er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wichtige</a:t>
            </a:r>
            <a:r>
              <a:rPr dirty="0"/>
              <a:t> Quelle, </a:t>
            </a:r>
            <a:r>
              <a:rPr dirty="0" err="1"/>
              <a:t>aber</a:t>
            </a:r>
            <a:r>
              <a:rPr dirty="0"/>
              <a:t> </a:t>
            </a:r>
            <a:r>
              <a:rPr dirty="0" err="1"/>
              <a:t>kein</a:t>
            </a:r>
            <a:r>
              <a:rPr dirty="0"/>
              <a:t> </a:t>
            </a:r>
            <a:r>
              <a:rPr dirty="0" err="1"/>
              <a:t>neutraler</a:t>
            </a:r>
            <a:r>
              <a:rPr dirty="0"/>
              <a:t> </a:t>
            </a:r>
            <a:r>
              <a:rPr dirty="0" err="1"/>
              <a:t>Protokollant</a:t>
            </a:r>
            <a:r>
              <a:rPr dirty="0"/>
              <a:t>. Seine </a:t>
            </a:r>
            <a:r>
              <a:rPr dirty="0" err="1"/>
              <a:t>Geschichten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</a:t>
            </a:r>
            <a:r>
              <a:rPr dirty="0" err="1"/>
              <a:t>kostbar</a:t>
            </a:r>
            <a:r>
              <a:rPr dirty="0"/>
              <a:t>, </a:t>
            </a:r>
            <a:r>
              <a:rPr dirty="0" err="1"/>
              <a:t>müssen</a:t>
            </a:r>
            <a:r>
              <a:rPr dirty="0"/>
              <a:t> </a:t>
            </a:r>
            <a:r>
              <a:rPr dirty="0" err="1"/>
              <a:t>aber</a:t>
            </a:r>
            <a:r>
              <a:rPr dirty="0"/>
              <a:t> </a:t>
            </a:r>
            <a:r>
              <a:rPr dirty="0" err="1"/>
              <a:t>geprüft</a:t>
            </a:r>
            <a:r>
              <a:rPr dirty="0"/>
              <a:t> </a:t>
            </a:r>
            <a:r>
              <a:rPr dirty="0" err="1"/>
              <a:t>werden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914400"/>
            <a:ext cx="107899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241F1A"/>
                </a:solidFill>
                <a:latin typeface="Georgia"/>
              </a:defRPr>
            </a:pPr>
            <a:r>
              <a:t>Niemand wird voraussetzungslos ins Bild geworfen.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237744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0">
                <a:solidFill>
                  <a:srgbClr val="884634"/>
                </a:solidFill>
                <a:latin typeface="Georgia"/>
              </a:defRPr>
            </a:pPr>
            <a:r>
              <a:t>Aber niemand wird mit Wissen erschlagen.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10058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kurze Begriffe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klare Quellen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sichtbar / gedeutet / erfunden trennen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Lehrkräfte vor Erklärnot schützen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0">
                <a:solidFill>
                  <a:srgbClr val="675C51"/>
                </a:solidFill>
                <a:latin typeface="Arial"/>
              </a:defRPr>
            </a:pPr>
            <a:r>
              <a:t>© 2026 Susanne Albers · SMS – Susanne macht Schule · www.susannealbers.de/schule/ · Kostenlose Nutzung für Unterricht und private Bildungszwecke; keine kommerzielle Weiterverbreitung.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Macintosh PowerPoint</Application>
  <PresentationFormat>Breitbild</PresentationFormat>
  <Paragraphs>48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Susanne Albers</cp:lastModifiedBy>
  <cp:revision>2</cp:revision>
  <dcterms:created xsi:type="dcterms:W3CDTF">2013-01-27T09:14:16Z</dcterms:created>
  <dcterms:modified xsi:type="dcterms:W3CDTF">2026-08-02T04:12:41Z</dcterms:modified>
  <cp:category/>
</cp:coreProperties>
</file>