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3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image" Target="../media/image4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Relationship Id="rId3" Type="http://schemas.openxmlformats.org/officeDocument/2006/relationships/image" Target="../media/image6.jpg"/><Relationship Id="rId4" Type="http://schemas.openxmlformats.org/officeDocument/2006/relationships/image" Target="../media/image7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Relationship Id="rId3" Type="http://schemas.openxmlformats.org/officeDocument/2006/relationships/image" Target="../media/image9.jpg"/><Relationship Id="rId4" Type="http://schemas.openxmlformats.org/officeDocument/2006/relationships/image" Target="../media/image10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Relationship Id="rId4" Type="http://schemas.openxmlformats.org/officeDocument/2006/relationships/image" Target="../media/image13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241F1A"/>
                </a:solidFill>
                <a:latin typeface="Georgia"/>
              </a:rPr>
              <a:t>Raffael – Ordnung, Macht und die Renaissance-Zickenrunde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04672"/>
            <a:ext cx="109728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6A594B"/>
                </a:solidFill>
                <a:latin typeface="Arial"/>
              </a:rPr>
              <a:t>Materialpaket für Unterricht, Projektarbeit und Präsentation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064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6A594B"/>
                </a:solidFill>
                <a:latin typeface="Arial"/>
              </a:rPr>
              <a:t>© 2026 Susanne Albers · www.susannealbers.de/schule/</a:t>
            </a:r>
          </a:p>
        </p:txBody>
      </p:sp>
      <p:pic>
        <p:nvPicPr>
          <p:cNvPr id="5" name="Picture 4" descr="enge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234440"/>
            <a:ext cx="2743200" cy="1901424"/>
          </a:xfrm>
          <a:prstGeom prst="rect">
            <a:avLst/>
          </a:prstGeom>
        </p:spPr>
      </p:pic>
      <p:pic>
        <p:nvPicPr>
          <p:cNvPr id="6" name="Picture 5" descr="schulevonathe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1880" y="1234440"/>
            <a:ext cx="3429000" cy="25557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15200" y="1325880"/>
            <a:ext cx="42062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900" b="1">
                <a:solidFill>
                  <a:srgbClr val="884634"/>
                </a:solidFill>
                <a:latin typeface="Georgia"/>
              </a:rPr>
              <a:t>Worum geht es?</a:t>
            </a:r>
          </a:p>
          <a:p>
            <a:pPr>
              <a:spcAft>
                <a:spcPts val="600"/>
              </a:spcAft>
              <a:defRPr sz="1700">
                <a:solidFill>
                  <a:srgbClr val="241F1A"/>
                </a:solidFill>
                <a:latin typeface="Arial"/>
              </a:defRPr>
            </a:pPr>
            <a:r>
              <a:t>Einstieg über ein bekanntes Motiv: die Engel aus der Sixtinischen Madonna.</a:t>
            </a:r>
          </a:p>
          <a:p>
            <a:pPr>
              <a:spcAft>
                <a:spcPts val="600"/>
              </a:spcAft>
              <a:defRPr sz="1700">
                <a:solidFill>
                  <a:srgbClr val="241F1A"/>
                </a:solidFill>
                <a:latin typeface="Arial"/>
              </a:defRPr>
            </a:pPr>
            <a:r>
              <a:t>Von dort führt der Weg in die Schule von Athen, in die Disputa, auf den Parnass und zu den Tugenden.</a:t>
            </a:r>
          </a:p>
          <a:p>
            <a:pPr>
              <a:spcAft>
                <a:spcPts val="600"/>
              </a:spcAft>
              <a:defRPr sz="1700">
                <a:solidFill>
                  <a:srgbClr val="241F1A"/>
                </a:solidFill>
                <a:latin typeface="Arial"/>
              </a:defRPr>
            </a:pPr>
            <a:r>
              <a:t>Leitfrage: Wie macht Raffael Wissen, Glauben, Poesie, Recht und Macht sichtbar?</a:t>
            </a:r>
          </a:p>
          <a:p>
            <a:pPr>
              <a:spcAft>
                <a:spcPts val="600"/>
              </a:spcAft>
              <a:defRPr sz="1700">
                <a:solidFill>
                  <a:srgbClr val="241F1A"/>
                </a:solidFill>
                <a:latin typeface="Arial"/>
              </a:defRPr>
            </a:pPr>
            <a:r>
              <a:t>Extra: Die „Renaissance-Zickenrunde“ bringt Quellenkritik in die Stunde.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241F1A"/>
                </a:solidFill>
                <a:latin typeface="Georgia"/>
              </a:rPr>
              <a:t>Einstieg: Wozu gehören diese Engel?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04672"/>
            <a:ext cx="109728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6A594B"/>
                </a:solidFill>
                <a:latin typeface="Arial"/>
              </a:rPr>
              <a:t>Vom Wiedererkennen zum Zusammenhang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064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6A594B"/>
                </a:solidFill>
                <a:latin typeface="Arial"/>
              </a:rPr>
              <a:t>© 2026 Susanne Albers · www.susannealbers.de/schule/</a:t>
            </a:r>
          </a:p>
        </p:txBody>
      </p:sp>
      <p:pic>
        <p:nvPicPr>
          <p:cNvPr id="5" name="Picture 4" descr="enge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325880"/>
            <a:ext cx="2834640" cy="1964805"/>
          </a:xfrm>
          <a:prstGeom prst="rect">
            <a:avLst/>
          </a:prstGeom>
        </p:spPr>
      </p:pic>
      <p:pic>
        <p:nvPicPr>
          <p:cNvPr id="6" name="Picture 5" descr="sixtinischemadonn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325880"/>
            <a:ext cx="3173984" cy="43891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15200" y="1371600"/>
            <a:ext cx="411480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>
                <a:solidFill>
                  <a:srgbClr val="884634"/>
                </a:solidFill>
                <a:latin typeface="Georgia"/>
              </a:rPr>
              <a:t>Didaktischer Nutzen</a:t>
            </a:r>
          </a:p>
          <a:p>
            <a:pPr>
              <a:spcAft>
                <a:spcPts val="600"/>
              </a:spcAft>
              <a:defRPr sz="1600">
                <a:solidFill>
                  <a:srgbClr val="241F1A"/>
                </a:solidFill>
                <a:latin typeface="Arial"/>
              </a:defRPr>
            </a:pPr>
            <a:r>
              <a:t>Viele kennen die Engel – aber oft nicht das ganze Bild.</a:t>
            </a:r>
          </a:p>
          <a:p>
            <a:pPr>
              <a:spcAft>
                <a:spcPts val="600"/>
              </a:spcAft>
              <a:defRPr sz="1600">
                <a:solidFill>
                  <a:srgbClr val="241F1A"/>
                </a:solidFill>
                <a:latin typeface="Arial"/>
              </a:defRPr>
            </a:pPr>
            <a:r>
              <a:t>Vergleichsfrage: Wie verändert sich die Wirkung ohne Kontext und mit Kontext?</a:t>
            </a:r>
          </a:p>
          <a:p>
            <a:pPr>
              <a:spcAft>
                <a:spcPts val="600"/>
              </a:spcAft>
              <a:defRPr sz="1600">
                <a:solidFill>
                  <a:srgbClr val="241F1A"/>
                </a:solidFill>
                <a:latin typeface="Arial"/>
              </a:defRPr>
            </a:pPr>
            <a:r>
              <a:t>Thema Medienbildung: Ein Bilddetail kann berühmter werden als das Werk, aus dem es stammt.</a:t>
            </a:r>
          </a:p>
          <a:p>
            <a:pPr>
              <a:spcAft>
                <a:spcPts val="600"/>
              </a:spcAft>
              <a:defRPr sz="1600">
                <a:solidFill>
                  <a:srgbClr val="241F1A"/>
                </a:solidFill>
                <a:latin typeface="Arial"/>
              </a:defRPr>
            </a:pPr>
            <a:r>
              <a:t>Arbeitsimpuls: Erst Vermutungen sammeln, dann das vollständige Bild ergänzen.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241F1A"/>
                </a:solidFill>
                <a:latin typeface="Georgia"/>
              </a:rPr>
              <a:t>Die Schule von Athen als Denkraum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04672"/>
            <a:ext cx="109728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6A594B"/>
                </a:solidFill>
                <a:latin typeface="Arial"/>
              </a:rPr>
              <a:t>Ordnung im Raum lesen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064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6A594B"/>
                </a:solidFill>
                <a:latin typeface="Arial"/>
              </a:rPr>
              <a:t>© 2026 Susanne Albers · www.susannealbers.de/schule/</a:t>
            </a:r>
          </a:p>
        </p:txBody>
      </p:sp>
      <p:pic>
        <p:nvPicPr>
          <p:cNvPr id="5" name="Picture 4" descr="schulevonath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280160"/>
            <a:ext cx="5029200" cy="3748472"/>
          </a:xfrm>
          <a:prstGeom prst="rect">
            <a:avLst/>
          </a:prstGeom>
        </p:spPr>
      </p:pic>
      <p:pic>
        <p:nvPicPr>
          <p:cNvPr id="6" name="Picture 5" descr="platon-aristotel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6440" y="1325880"/>
            <a:ext cx="2445933" cy="3200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458200" y="1417320"/>
            <a:ext cx="292608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884634"/>
                </a:solidFill>
                <a:latin typeface="Georgia"/>
              </a:rPr>
              <a:t>Arbeitsaufträge</a:t>
            </a:r>
          </a:p>
          <a:p>
            <a:pPr>
              <a:spcAft>
                <a:spcPts val="600"/>
              </a:spcAft>
              <a:defRPr sz="1500">
                <a:solidFill>
                  <a:srgbClr val="241F1A"/>
                </a:solidFill>
                <a:latin typeface="Arial"/>
              </a:defRPr>
            </a:pPr>
            <a:r>
              <a:t>Zentrum und Blickführung beschreiben.</a:t>
            </a:r>
          </a:p>
          <a:p>
            <a:pPr>
              <a:spcAft>
                <a:spcPts val="600"/>
              </a:spcAft>
              <a:defRPr sz="1500">
                <a:solidFill>
                  <a:srgbClr val="241F1A"/>
                </a:solidFill>
                <a:latin typeface="Arial"/>
              </a:defRPr>
            </a:pPr>
            <a:r>
              <a:t>Platon und Aristoteles vergleichen: Geste, Haltung, Denkrichtung.</a:t>
            </a:r>
          </a:p>
          <a:p>
            <a:pPr>
              <a:spcAft>
                <a:spcPts val="600"/>
              </a:spcAft>
              <a:defRPr sz="1500">
                <a:solidFill>
                  <a:srgbClr val="241F1A"/>
                </a:solidFill>
                <a:latin typeface="Arial"/>
              </a:defRPr>
            </a:pPr>
            <a:r>
              <a:t>Architektur als Argument verstehen.</a:t>
            </a:r>
          </a:p>
          <a:p>
            <a:pPr>
              <a:spcAft>
                <a:spcPts val="600"/>
              </a:spcAft>
              <a:defRPr sz="1500">
                <a:solidFill>
                  <a:srgbClr val="241F1A"/>
                </a:solidFill>
                <a:latin typeface="Arial"/>
              </a:defRPr>
            </a:pPr>
            <a:r>
              <a:t>Frage: Wie wird Wissen hier geordnet?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241F1A"/>
                </a:solidFill>
                <a:latin typeface="Georgia"/>
              </a:rPr>
              <a:t>Personen genauer lesen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04672"/>
            <a:ext cx="109728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6A594B"/>
                </a:solidFill>
                <a:latin typeface="Arial"/>
              </a:rPr>
              <a:t>Sokrates, Euklid/Bramante und Heraklit/Michelangelo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064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6A594B"/>
                </a:solidFill>
                <a:latin typeface="Arial"/>
              </a:rPr>
              <a:t>© 2026 Susanne Albers · www.susannealbers.de/schule/</a:t>
            </a:r>
          </a:p>
        </p:txBody>
      </p:sp>
      <p:pic>
        <p:nvPicPr>
          <p:cNvPr id="5" name="Picture 4" descr="personen2sokrat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325880"/>
            <a:ext cx="1572500" cy="1920240"/>
          </a:xfrm>
          <a:prstGeom prst="rect">
            <a:avLst/>
          </a:prstGeom>
        </p:spPr>
      </p:pic>
      <p:pic>
        <p:nvPicPr>
          <p:cNvPr id="6" name="Picture 5" descr="euklid-bramant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0520" y="1325880"/>
            <a:ext cx="1349816" cy="1920240"/>
          </a:xfrm>
          <a:prstGeom prst="rect">
            <a:avLst/>
          </a:prstGeom>
        </p:spPr>
      </p:pic>
      <p:pic>
        <p:nvPicPr>
          <p:cNvPr id="7" name="Picture 6" descr="heraklit-michelangel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3800" y="1325880"/>
            <a:ext cx="1329397" cy="19202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8640" y="3566160"/>
            <a:ext cx="1097280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>
                <a:solidFill>
                  <a:srgbClr val="884634"/>
                </a:solidFill>
                <a:latin typeface="Georgia"/>
              </a:rPr>
              <a:t>Drei Beobachtungsschwerpunkte</a:t>
            </a:r>
          </a:p>
          <a:p>
            <a:pPr>
              <a:spcAft>
                <a:spcPts val="600"/>
              </a:spcAft>
              <a:defRPr sz="1600">
                <a:solidFill>
                  <a:srgbClr val="241F1A"/>
                </a:solidFill>
                <a:latin typeface="Arial"/>
              </a:defRPr>
            </a:pPr>
            <a:r>
              <a:t>Sokrates: Denken als Gespräch und Argument.</a:t>
            </a:r>
          </a:p>
          <a:p>
            <a:pPr>
              <a:spcAft>
                <a:spcPts val="600"/>
              </a:spcAft>
              <a:defRPr sz="1600">
                <a:solidFill>
                  <a:srgbClr val="241F1A"/>
                </a:solidFill>
                <a:latin typeface="Arial"/>
              </a:defRPr>
            </a:pPr>
            <a:r>
              <a:t>Euklid/Bramante: Geometrie, Lehren und Bauen.</a:t>
            </a:r>
          </a:p>
          <a:p>
            <a:pPr>
              <a:spcAft>
                <a:spcPts val="600"/>
              </a:spcAft>
              <a:defRPr sz="1600">
                <a:solidFill>
                  <a:srgbClr val="241F1A"/>
                </a:solidFill>
                <a:latin typeface="Arial"/>
              </a:defRPr>
            </a:pPr>
            <a:r>
              <a:t>Heraklit/Michelangelo: auffälliger Einzelgänger und Anlass für quellenkritische Vermutungen.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241F1A"/>
                </a:solidFill>
                <a:latin typeface="Georgia"/>
              </a:rPr>
              <a:t>Vier Räume, vier Ordnungen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04672"/>
            <a:ext cx="109728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6A594B"/>
                </a:solidFill>
                <a:latin typeface="Arial"/>
              </a:rPr>
              <a:t>Nicht nur Philosophie: auch Glauben, Poesie und Gerechtigkeit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064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6A594B"/>
                </a:solidFill>
                <a:latin typeface="Arial"/>
              </a:rPr>
              <a:t>© 2026 Susanne Albers · www.susannealbers.de/schule/</a:t>
            </a:r>
          </a:p>
        </p:txBody>
      </p:sp>
      <p:pic>
        <p:nvPicPr>
          <p:cNvPr id="5" name="Picture 4" descr="disput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325880"/>
            <a:ext cx="3291840" cy="2468880"/>
          </a:xfrm>
          <a:prstGeom prst="rect">
            <a:avLst/>
          </a:prstGeom>
        </p:spPr>
      </p:pic>
      <p:pic>
        <p:nvPicPr>
          <p:cNvPr id="6" name="Picture 5" descr="parnas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1325880"/>
            <a:ext cx="3291840" cy="2629265"/>
          </a:xfrm>
          <a:prstGeom prst="rect">
            <a:avLst/>
          </a:prstGeom>
        </p:spPr>
      </p:pic>
      <p:pic>
        <p:nvPicPr>
          <p:cNvPr id="7" name="Picture 6" descr="tugende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0960" y="1325880"/>
            <a:ext cx="3291840" cy="213001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31520" y="480060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241F1A"/>
                </a:solidFill>
                <a:latin typeface="Arial"/>
              </a:defRPr>
            </a:pPr>
            <a:r>
              <a:t>Disputa = Himmel und Erde verbinden · Parnass = Poesie ordnen · Tugenden = Recht und Herrschaft legitimieren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241F1A"/>
                </a:solidFill>
                <a:latin typeface="Georgia"/>
              </a:rPr>
              <a:t>Die Renaissance-Zickenrunde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04672"/>
            <a:ext cx="109728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6A594B"/>
                </a:solidFill>
                <a:latin typeface="Arial"/>
              </a:rPr>
              <a:t>Raffael, Bramante, Michelangelo – und Vasari als Quelle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064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6A594B"/>
                </a:solidFill>
                <a:latin typeface="Arial"/>
              </a:rPr>
              <a:t>© 2026 Susanne Albers · www.susannealbers.de/schule/</a:t>
            </a:r>
          </a:p>
        </p:txBody>
      </p:sp>
      <p:pic>
        <p:nvPicPr>
          <p:cNvPr id="5" name="Picture 4" descr="raffae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325880"/>
            <a:ext cx="1810984" cy="2468880"/>
          </a:xfrm>
          <a:prstGeom prst="rect">
            <a:avLst/>
          </a:prstGeom>
        </p:spPr>
      </p:pic>
      <p:pic>
        <p:nvPicPr>
          <p:cNvPr id="6" name="Picture 5" descr="michelangel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760" y="1325880"/>
            <a:ext cx="2132829" cy="2468880"/>
          </a:xfrm>
          <a:prstGeom prst="rect">
            <a:avLst/>
          </a:prstGeom>
        </p:spPr>
      </p:pic>
      <p:pic>
        <p:nvPicPr>
          <p:cNvPr id="7" name="Picture 6" descr="sankt-pete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320" y="1325880"/>
            <a:ext cx="1697797" cy="24688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98079" y="1417320"/>
            <a:ext cx="3749039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884634"/>
                </a:solidFill>
                <a:latin typeface="Georgia"/>
              </a:rPr>
              <a:t>So wird’s didaktisch sauber</a:t>
            </a:r>
          </a:p>
          <a:p>
            <a:pPr>
              <a:spcAft>
                <a:spcPts val="600"/>
              </a:spcAft>
              <a:defRPr sz="1500">
                <a:solidFill>
                  <a:srgbClr val="241F1A"/>
                </a:solidFill>
                <a:latin typeface="Arial"/>
              </a:defRPr>
            </a:pPr>
            <a:r>
              <a:t>Vasari berichtet von Konkurrenz und Intrigen – das ist spannend, aber keine neutrale Tatsachenliste.</a:t>
            </a:r>
          </a:p>
          <a:p>
            <a:pPr>
              <a:spcAft>
                <a:spcPts val="600"/>
              </a:spcAft>
              <a:defRPr sz="1500">
                <a:solidFill>
                  <a:srgbClr val="241F1A"/>
                </a:solidFill>
                <a:latin typeface="Arial"/>
              </a:defRPr>
            </a:pPr>
            <a:r>
              <a:t>Aussagen sortieren: historisch belegt / von Vasari berichtet / Interpretation / bewusst zugespitzt.</a:t>
            </a:r>
          </a:p>
          <a:p>
            <a:pPr>
              <a:spcAft>
                <a:spcPts val="600"/>
              </a:spcAft>
              <a:defRPr sz="1500">
                <a:solidFill>
                  <a:srgbClr val="241F1A"/>
                </a:solidFill>
                <a:latin typeface="Arial"/>
              </a:defRPr>
            </a:pPr>
            <a:r>
              <a:t>Heraklit als Michelangelo? Genau hinsehen, vorsichtig formulieren.</a:t>
            </a:r>
          </a:p>
          <a:p>
            <a:pPr>
              <a:spcAft>
                <a:spcPts val="600"/>
              </a:spcAft>
              <a:defRPr sz="1500">
                <a:solidFill>
                  <a:srgbClr val="241F1A"/>
                </a:solidFill>
                <a:latin typeface="Arial"/>
              </a:defRPr>
            </a:pPr>
            <a:r>
              <a:t>So wird Künstlerklatsch zu einer Übung in Quellenkritik.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241F1A"/>
                </a:solidFill>
                <a:latin typeface="Georgia"/>
              </a:rPr>
              <a:t>Mögliche Unterrichtsformate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04672"/>
            <a:ext cx="109728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6A594B"/>
                </a:solidFill>
                <a:latin typeface="Arial"/>
              </a:rPr>
              <a:t>Vom Kurzeinstieg bis zum Projekt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064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6A594B"/>
                </a:solidFill>
                <a:latin typeface="Arial"/>
              </a:rPr>
              <a:t>© 2026 Susanne Albers · www.susannealbers.de/schule/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71600"/>
            <a:ext cx="530352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884634"/>
                </a:solidFill>
                <a:latin typeface="Georgia"/>
              </a:rPr>
              <a:t>Zeitformate</a:t>
            </a:r>
          </a:p>
          <a:p>
            <a:pPr>
              <a:spcAft>
                <a:spcPts val="6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45 Minuten: Engel – Sixtinische Madonna – Schule von Athen.</a:t>
            </a:r>
          </a:p>
          <a:p>
            <a:pPr>
              <a:spcAft>
                <a:spcPts val="6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90 Minuten: Schule von Athen als Denkraum mit Gruppenarbeit.</a:t>
            </a:r>
          </a:p>
          <a:p>
            <a:pPr>
              <a:spcAft>
                <a:spcPts val="6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90 Minuten: Genies unter sich – Vasari, Heraklit, Bramante, Michelangelo.</a:t>
            </a:r>
          </a:p>
          <a:p>
            <a:pPr>
              <a:spcAft>
                <a:spcPts val="6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Projekt: Vier Räume, vier Weltbilder – Ausstellung oder Raumkarte.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26480" y="1371600"/>
            <a:ext cx="530352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884634"/>
                </a:solidFill>
                <a:latin typeface="Georgia"/>
              </a:rPr>
              <a:t>Methodischer Kern</a:t>
            </a:r>
          </a:p>
          <a:p>
            <a:pPr>
              <a:spcAft>
                <a:spcPts val="6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Wichtig ist immer die gleiche Methode:</a:t>
            </a:r>
          </a:p>
          <a:p>
            <a:pPr>
              <a:spcAft>
                <a:spcPts val="6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1. genau beschreiben</a:t>
            </a:r>
          </a:p>
          <a:p>
            <a:pPr>
              <a:spcAft>
                <a:spcPts val="6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2. begründet deuten</a:t>
            </a:r>
          </a:p>
          <a:p>
            <a:pPr>
              <a:spcAft>
                <a:spcPts val="6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3. Quellenlage markieren</a:t>
            </a:r>
          </a:p>
          <a:p>
            <a:pPr>
              <a:spcAft>
                <a:spcPts val="6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4. Zusammenhang herstellen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241F1A"/>
                </a:solidFill>
                <a:latin typeface="Georgia"/>
              </a:rPr>
              <a:t>Materialübersicht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04672"/>
            <a:ext cx="109728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6A594B"/>
                </a:solidFill>
                <a:latin typeface="Arial"/>
              </a:rPr>
              <a:t>Kostenlos nutzbar für Unterricht und private Bildungszwecke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064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6A594B"/>
                </a:solidFill>
                <a:latin typeface="Arial"/>
              </a:rPr>
              <a:t>© 2026 Susanne Albers · www.susannealbers.de/schule/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521208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884634"/>
                </a:solidFill>
                <a:latin typeface="Georgia"/>
              </a:rPr>
              <a:t>Dieses Paket enthält</a:t>
            </a:r>
          </a:p>
          <a:p>
            <a:pPr>
              <a:spcAft>
                <a:spcPts val="6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01 Lehrerhandreichung</a:t>
            </a:r>
          </a:p>
          <a:p>
            <a:pPr>
              <a:spcAft>
                <a:spcPts val="6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02 Arbeitsblatt</a:t>
            </a:r>
          </a:p>
          <a:p>
            <a:pPr>
              <a:spcAft>
                <a:spcPts val="6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03 Rollenkarten</a:t>
            </a:r>
          </a:p>
          <a:p>
            <a:pPr>
              <a:spcAft>
                <a:spcPts val="6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04 Lösungshinweise</a:t>
            </a:r>
          </a:p>
          <a:p>
            <a:pPr>
              <a:spcAft>
                <a:spcPts val="6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05 Präsentation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26480" y="1417320"/>
            <a:ext cx="45720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884634"/>
                </a:solidFill>
                <a:latin typeface="Georgia"/>
              </a:rPr>
              <a:t>Hinweise</a:t>
            </a:r>
          </a:p>
          <a:p>
            <a:pPr>
              <a:spcAft>
                <a:spcPts val="6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Originalprojekt: www.susannealbers.de/raffael/</a:t>
            </a:r>
          </a:p>
          <a:p>
            <a:pPr>
              <a:spcAft>
                <a:spcPts val="6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Unterrichtswelt: www.susannealbers.de/schule/raffael/</a:t>
            </a:r>
          </a:p>
          <a:p>
            <a:pPr>
              <a:spcAft>
                <a:spcPts val="6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Copyright sichtbar mitführen.</a:t>
            </a:r>
          </a:p>
          <a:p>
            <a:pPr>
              <a:spcAft>
                <a:spcPts val="6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Mehr Bilder helfen – lieber eine Bildspur mehr als eine Erklärung zu wenig.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