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 varScale="1">
        <p:scale>
          <a:sx n="120" d="100"/>
          <a:sy n="120" d="100"/>
        </p:scale>
        <p:origin x="80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6576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884634"/>
                </a:solidFill>
                <a:latin typeface="Georgia"/>
              </a:defRPr>
            </a:pPr>
            <a:r>
              <a:t>SMS – Susanne macht Schule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05840"/>
            <a:ext cx="3594254" cy="126188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800" b="1">
                <a:solidFill>
                  <a:srgbClr val="241F1A"/>
                </a:solidFill>
                <a:latin typeface="Georgia"/>
              </a:defRPr>
            </a:pPr>
            <a:r>
              <a:rPr dirty="0"/>
              <a:t>Kurz </a:t>
            </a:r>
            <a:r>
              <a:rPr dirty="0" err="1"/>
              <a:t>erklärt</a:t>
            </a:r>
            <a:r>
              <a:rPr dirty="0"/>
              <a:t>: </a:t>
            </a:r>
            <a:endParaRPr lang="de-DE" dirty="0"/>
          </a:p>
          <a:p>
            <a:pPr>
              <a:defRPr sz="3800" b="1">
                <a:solidFill>
                  <a:srgbClr val="241F1A"/>
                </a:solidFill>
                <a:latin typeface="Georgia"/>
              </a:defRPr>
            </a:pPr>
            <a:r>
              <a:rPr dirty="0"/>
              <a:t>Michelangelo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2331720"/>
            <a:ext cx="4596130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0">
                <a:solidFill>
                  <a:srgbClr val="675C51"/>
                </a:solidFill>
                <a:latin typeface="Arial"/>
              </a:defRPr>
            </a:pPr>
            <a:r>
              <a:rPr dirty="0" err="1"/>
              <a:t>Lünetten</a:t>
            </a:r>
            <a:r>
              <a:rPr dirty="0"/>
              <a:t>, </a:t>
            </a:r>
            <a:r>
              <a:rPr dirty="0" err="1"/>
              <a:t>Stichkappen</a:t>
            </a:r>
            <a:r>
              <a:rPr dirty="0"/>
              <a:t>, </a:t>
            </a:r>
            <a:r>
              <a:rPr dirty="0" err="1"/>
              <a:t>Genealogie</a:t>
            </a:r>
            <a:endParaRPr lang="de-DE" dirty="0"/>
          </a:p>
          <a:p>
            <a:pPr>
              <a:defRPr sz="2200" b="0">
                <a:solidFill>
                  <a:srgbClr val="675C51"/>
                </a:solidFill>
                <a:latin typeface="Arial"/>
              </a:defRPr>
            </a:pPr>
            <a:r>
              <a:rPr dirty="0"/>
              <a:t>und </a:t>
            </a:r>
            <a:r>
              <a:rPr dirty="0" err="1"/>
              <a:t>Bibelstellen</a:t>
            </a:r>
            <a:r>
              <a:rPr dirty="0"/>
              <a:t> </a:t>
            </a:r>
            <a:r>
              <a:rPr dirty="0" err="1"/>
              <a:t>ohne</a:t>
            </a:r>
            <a:r>
              <a:rPr dirty="0"/>
              <a:t> Panik</a:t>
            </a:r>
          </a:p>
        </p:txBody>
      </p:sp>
      <p:pic>
        <p:nvPicPr>
          <p:cNvPr id="5" name="Picture 4" descr="kapelle-inne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1005840"/>
            <a:ext cx="4480560" cy="373733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626364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0">
                <a:solidFill>
                  <a:srgbClr val="675C51"/>
                </a:solidFill>
                <a:latin typeface="Arial"/>
              </a:defRPr>
            </a:pPr>
            <a:r>
              <a:t>© 2026 Susanne Albers · www.susannealbers.de/schule/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41148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241F1A"/>
                </a:solidFill>
                <a:latin typeface="Georgia"/>
              </a:defRPr>
            </a:pPr>
            <a:r>
              <a:t>Kurz erklärt: Begriffe, die schnell Nachfragen auslösen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80160"/>
            <a:ext cx="10789920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r>
              <a:rPr dirty="0" err="1"/>
              <a:t>Sixtinische</a:t>
            </a:r>
            <a:r>
              <a:rPr dirty="0"/>
              <a:t> Kapelle: Kapelle </a:t>
            </a:r>
            <a:r>
              <a:rPr dirty="0" err="1"/>
              <a:t>im</a:t>
            </a:r>
            <a:r>
              <a:rPr dirty="0"/>
              <a:t> </a:t>
            </a:r>
            <a:r>
              <a:rPr dirty="0" err="1"/>
              <a:t>Vatikan</a:t>
            </a:r>
            <a:r>
              <a:rPr dirty="0"/>
              <a:t>. </a:t>
            </a:r>
            <a:r>
              <a:rPr dirty="0" err="1"/>
              <a:t>Berühmt</a:t>
            </a:r>
            <a:r>
              <a:rPr dirty="0"/>
              <a:t> </a:t>
            </a:r>
            <a:r>
              <a:rPr dirty="0" err="1"/>
              <a:t>sind</a:t>
            </a:r>
            <a:r>
              <a:rPr dirty="0"/>
              <a:t> die </a:t>
            </a:r>
            <a:r>
              <a:rPr dirty="0" err="1"/>
              <a:t>Decke</a:t>
            </a:r>
            <a:r>
              <a:rPr dirty="0"/>
              <a:t> und das </a:t>
            </a:r>
            <a:r>
              <a:rPr dirty="0" err="1"/>
              <a:t>Jüngste</a:t>
            </a:r>
            <a:r>
              <a:rPr dirty="0"/>
              <a:t> </a:t>
            </a:r>
            <a:r>
              <a:rPr dirty="0" err="1"/>
              <a:t>Gericht</a:t>
            </a:r>
            <a:r>
              <a:rPr dirty="0"/>
              <a:t>, </a:t>
            </a:r>
            <a:r>
              <a:rPr dirty="0" err="1"/>
              <a:t>aber</a:t>
            </a:r>
            <a:r>
              <a:rPr dirty="0"/>
              <a:t> an den </a:t>
            </a:r>
            <a:r>
              <a:rPr dirty="0" err="1"/>
              <a:t>Rändern</a:t>
            </a:r>
            <a:r>
              <a:rPr dirty="0"/>
              <a:t> </a:t>
            </a:r>
            <a:r>
              <a:rPr dirty="0" err="1"/>
              <a:t>befinden</a:t>
            </a:r>
            <a:r>
              <a:rPr dirty="0"/>
              <a:t> </a:t>
            </a:r>
            <a:r>
              <a:rPr dirty="0" err="1"/>
              <a:t>sich</a:t>
            </a:r>
            <a:r>
              <a:rPr dirty="0"/>
              <a:t> </a:t>
            </a:r>
            <a:r>
              <a:rPr dirty="0" err="1"/>
              <a:t>ebenfalls</a:t>
            </a:r>
            <a:r>
              <a:rPr dirty="0"/>
              <a:t> </a:t>
            </a:r>
            <a:r>
              <a:rPr dirty="0" err="1"/>
              <a:t>wichtige</a:t>
            </a:r>
            <a:r>
              <a:rPr dirty="0"/>
              <a:t> </a:t>
            </a:r>
            <a:r>
              <a:rPr dirty="0" err="1"/>
              <a:t>Bildzonen</a:t>
            </a:r>
            <a:r>
              <a:rPr dirty="0"/>
              <a:t>.</a:t>
            </a:r>
            <a:endParaRPr lang="de-DE" dirty="0"/>
          </a:p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endParaRPr dirty="0"/>
          </a:p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r>
              <a:rPr dirty="0" err="1"/>
              <a:t>Lünette</a:t>
            </a:r>
            <a:r>
              <a:rPr dirty="0"/>
              <a:t>: Ein </a:t>
            </a:r>
            <a:r>
              <a:rPr dirty="0" err="1"/>
              <a:t>halbkreisförmiges</a:t>
            </a:r>
            <a:r>
              <a:rPr dirty="0"/>
              <a:t> </a:t>
            </a:r>
            <a:r>
              <a:rPr dirty="0" err="1"/>
              <a:t>oder</a:t>
            </a:r>
            <a:r>
              <a:rPr dirty="0"/>
              <a:t> </a:t>
            </a:r>
            <a:r>
              <a:rPr dirty="0" err="1"/>
              <a:t>bogenförmiges</a:t>
            </a:r>
            <a:r>
              <a:rPr dirty="0"/>
              <a:t> </a:t>
            </a:r>
            <a:r>
              <a:rPr dirty="0" err="1"/>
              <a:t>Wandfeld</a:t>
            </a:r>
            <a:r>
              <a:rPr dirty="0"/>
              <a:t> </a:t>
            </a:r>
            <a:r>
              <a:rPr dirty="0" err="1"/>
              <a:t>über</a:t>
            </a:r>
            <a:r>
              <a:rPr dirty="0"/>
              <a:t> </a:t>
            </a:r>
            <a:r>
              <a:rPr dirty="0" err="1"/>
              <a:t>Fenstern</a:t>
            </a:r>
            <a:r>
              <a:rPr dirty="0"/>
              <a:t> </a:t>
            </a:r>
            <a:r>
              <a:rPr dirty="0" err="1"/>
              <a:t>oder</a:t>
            </a:r>
            <a:r>
              <a:rPr dirty="0"/>
              <a:t> </a:t>
            </a:r>
            <a:r>
              <a:rPr dirty="0" err="1"/>
              <a:t>Türen</a:t>
            </a:r>
            <a:r>
              <a:rPr dirty="0"/>
              <a:t>. Bei Michelangelo </a:t>
            </a:r>
            <a:r>
              <a:rPr dirty="0" err="1"/>
              <a:t>tragen</a:t>
            </a:r>
            <a:r>
              <a:rPr dirty="0"/>
              <a:t> die </a:t>
            </a:r>
            <a:r>
              <a:rPr dirty="0" err="1"/>
              <a:t>Lünetten</a:t>
            </a:r>
            <a:r>
              <a:rPr dirty="0"/>
              <a:t> Namen </a:t>
            </a:r>
            <a:r>
              <a:rPr dirty="0" err="1"/>
              <a:t>aus</a:t>
            </a:r>
            <a:r>
              <a:rPr dirty="0"/>
              <a:t> der </a:t>
            </a:r>
            <a:r>
              <a:rPr dirty="0" err="1"/>
              <a:t>Ahnenreihe</a:t>
            </a:r>
            <a:r>
              <a:rPr dirty="0"/>
              <a:t> Christi.</a:t>
            </a:r>
            <a:endParaRPr lang="de-DE" dirty="0"/>
          </a:p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endParaRPr dirty="0"/>
          </a:p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r>
              <a:rPr dirty="0" err="1"/>
              <a:t>Stichkappe</a:t>
            </a:r>
            <a:r>
              <a:rPr dirty="0"/>
              <a:t>: Ein </a:t>
            </a:r>
            <a:r>
              <a:rPr dirty="0" err="1"/>
              <a:t>dreieckiges</a:t>
            </a:r>
            <a:r>
              <a:rPr dirty="0"/>
              <a:t> </a:t>
            </a:r>
            <a:r>
              <a:rPr dirty="0" err="1"/>
              <a:t>oder</a:t>
            </a:r>
            <a:r>
              <a:rPr dirty="0"/>
              <a:t> </a:t>
            </a:r>
            <a:r>
              <a:rPr dirty="0" err="1"/>
              <a:t>gewölbtes</a:t>
            </a:r>
            <a:r>
              <a:rPr dirty="0"/>
              <a:t> Feld </a:t>
            </a:r>
            <a:r>
              <a:rPr dirty="0" err="1"/>
              <a:t>zwischen</a:t>
            </a:r>
            <a:r>
              <a:rPr dirty="0"/>
              <a:t> Wand und </a:t>
            </a:r>
            <a:r>
              <a:rPr dirty="0" err="1"/>
              <a:t>Decke</a:t>
            </a:r>
            <a:r>
              <a:rPr dirty="0"/>
              <a:t>, oft </a:t>
            </a:r>
            <a:r>
              <a:rPr dirty="0" err="1"/>
              <a:t>neben</a:t>
            </a:r>
            <a:r>
              <a:rPr dirty="0"/>
              <a:t> </a:t>
            </a:r>
            <a:r>
              <a:rPr dirty="0" err="1"/>
              <a:t>oder</a:t>
            </a:r>
            <a:r>
              <a:rPr dirty="0"/>
              <a:t> </a:t>
            </a:r>
            <a:r>
              <a:rPr dirty="0" err="1"/>
              <a:t>über</a:t>
            </a:r>
            <a:r>
              <a:rPr dirty="0"/>
              <a:t> </a:t>
            </a:r>
            <a:r>
              <a:rPr dirty="0" err="1"/>
              <a:t>einer</a:t>
            </a:r>
            <a:r>
              <a:rPr dirty="0"/>
              <a:t> </a:t>
            </a:r>
            <a:r>
              <a:rPr dirty="0" err="1"/>
              <a:t>Lünette</a:t>
            </a:r>
            <a:r>
              <a:rPr dirty="0"/>
              <a:t>. Für Schüler: „</a:t>
            </a:r>
            <a:r>
              <a:rPr dirty="0" err="1"/>
              <a:t>Übergangsfeld</a:t>
            </a:r>
            <a:r>
              <a:rPr dirty="0"/>
              <a:t> </a:t>
            </a:r>
            <a:r>
              <a:rPr dirty="0" err="1"/>
              <a:t>zwischen</a:t>
            </a:r>
            <a:r>
              <a:rPr dirty="0"/>
              <a:t> Wand und </a:t>
            </a:r>
            <a:r>
              <a:rPr dirty="0" err="1"/>
              <a:t>Gewölbe</a:t>
            </a:r>
            <a:r>
              <a:rPr dirty="0"/>
              <a:t>“.</a:t>
            </a:r>
            <a:endParaRPr lang="de-DE" dirty="0"/>
          </a:p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endParaRPr dirty="0"/>
          </a:p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r>
              <a:rPr dirty="0" err="1"/>
              <a:t>Genealogie</a:t>
            </a:r>
            <a:r>
              <a:rPr dirty="0"/>
              <a:t>: Ein Stammbaum </a:t>
            </a:r>
            <a:r>
              <a:rPr dirty="0" err="1"/>
              <a:t>oder</a:t>
            </a:r>
            <a:r>
              <a:rPr dirty="0"/>
              <a:t> </a:t>
            </a:r>
            <a:r>
              <a:rPr dirty="0" err="1"/>
              <a:t>eine</a:t>
            </a:r>
            <a:r>
              <a:rPr dirty="0"/>
              <a:t> </a:t>
            </a:r>
            <a:r>
              <a:rPr dirty="0" err="1"/>
              <a:t>Ahnenreihe</a:t>
            </a:r>
            <a:r>
              <a:rPr dirty="0"/>
              <a:t>. Bei Christus </a:t>
            </a:r>
            <a:r>
              <a:rPr dirty="0" err="1"/>
              <a:t>bedeutet</a:t>
            </a:r>
            <a:r>
              <a:rPr dirty="0"/>
              <a:t> das: Die </a:t>
            </a:r>
            <a:r>
              <a:rPr dirty="0" err="1"/>
              <a:t>Herkunft</a:t>
            </a:r>
            <a:r>
              <a:rPr dirty="0"/>
              <a:t> Jesu </a:t>
            </a:r>
            <a:r>
              <a:rPr dirty="0" err="1"/>
              <a:t>wird</a:t>
            </a:r>
            <a:r>
              <a:rPr dirty="0"/>
              <a:t> </a:t>
            </a:r>
            <a:r>
              <a:rPr dirty="0" err="1"/>
              <a:t>über</a:t>
            </a:r>
            <a:r>
              <a:rPr dirty="0"/>
              <a:t> </a:t>
            </a:r>
            <a:r>
              <a:rPr dirty="0" err="1"/>
              <a:t>Generationen</a:t>
            </a:r>
            <a:r>
              <a:rPr dirty="0"/>
              <a:t> </a:t>
            </a:r>
            <a:r>
              <a:rPr dirty="0" err="1"/>
              <a:t>erzählt</a:t>
            </a:r>
            <a:r>
              <a:rPr dirty="0"/>
              <a:t>.</a:t>
            </a:r>
            <a:endParaRPr lang="de-DE" dirty="0"/>
          </a:p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endParaRPr dirty="0"/>
          </a:p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r>
              <a:rPr dirty="0"/>
              <a:t>Ahnen Christi: Die Namen </a:t>
            </a:r>
            <a:r>
              <a:rPr dirty="0" err="1"/>
              <a:t>stammen</a:t>
            </a:r>
            <a:r>
              <a:rPr dirty="0"/>
              <a:t> </a:t>
            </a:r>
            <a:r>
              <a:rPr dirty="0" err="1"/>
              <a:t>vor</a:t>
            </a:r>
            <a:r>
              <a:rPr dirty="0"/>
              <a:t> </a:t>
            </a:r>
            <a:r>
              <a:rPr dirty="0" err="1"/>
              <a:t>allem</a:t>
            </a:r>
            <a:r>
              <a:rPr dirty="0"/>
              <a:t> </a:t>
            </a:r>
            <a:r>
              <a:rPr dirty="0" err="1"/>
              <a:t>aus</a:t>
            </a:r>
            <a:r>
              <a:rPr dirty="0"/>
              <a:t> dem </a:t>
            </a:r>
            <a:r>
              <a:rPr dirty="0" err="1"/>
              <a:t>Matthäusevangelium</a:t>
            </a:r>
            <a:r>
              <a:rPr dirty="0"/>
              <a:t>. Sie </a:t>
            </a:r>
            <a:r>
              <a:rPr dirty="0" err="1"/>
              <a:t>zeigen</a:t>
            </a:r>
            <a:r>
              <a:rPr dirty="0"/>
              <a:t>: Die </a:t>
            </a:r>
            <a:r>
              <a:rPr dirty="0" err="1"/>
              <a:t>christliche</a:t>
            </a:r>
            <a:r>
              <a:rPr dirty="0"/>
              <a:t> </a:t>
            </a:r>
            <a:r>
              <a:rPr dirty="0" err="1"/>
              <a:t>Heilsgeschichte</a:t>
            </a:r>
            <a:r>
              <a:rPr dirty="0"/>
              <a:t> </a:t>
            </a:r>
            <a:r>
              <a:rPr dirty="0" err="1"/>
              <a:t>wird</a:t>
            </a:r>
            <a:r>
              <a:rPr dirty="0"/>
              <a:t> in </a:t>
            </a:r>
            <a:r>
              <a:rPr dirty="0" err="1"/>
              <a:t>eine</a:t>
            </a:r>
            <a:r>
              <a:rPr dirty="0"/>
              <a:t> </a:t>
            </a:r>
            <a:r>
              <a:rPr dirty="0" err="1"/>
              <a:t>menschliche</a:t>
            </a:r>
            <a:r>
              <a:rPr dirty="0"/>
              <a:t> </a:t>
            </a:r>
            <a:r>
              <a:rPr dirty="0" err="1"/>
              <a:t>Familiengeschichte</a:t>
            </a:r>
            <a:r>
              <a:rPr dirty="0"/>
              <a:t> </a:t>
            </a:r>
            <a:r>
              <a:rPr dirty="0" err="1"/>
              <a:t>eingebunden</a:t>
            </a:r>
            <a:r>
              <a:rPr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26364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0">
                <a:solidFill>
                  <a:srgbClr val="675C51"/>
                </a:solidFill>
                <a:latin typeface="Arial"/>
              </a:defRPr>
            </a:pPr>
            <a:r>
              <a:t>Nicht alles erklären. Nur niemanden ins offene Messer laufen lassen.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41148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241F1A"/>
                </a:solidFill>
                <a:latin typeface="Georgia"/>
              </a:defRPr>
            </a:pPr>
            <a:r>
              <a:t>Noch mehr Rettungssätze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80160"/>
            <a:ext cx="10789920" cy="2970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r>
              <a:rPr dirty="0" err="1"/>
              <a:t>Familien</a:t>
            </a:r>
            <a:r>
              <a:rPr dirty="0"/>
              <a:t> </a:t>
            </a:r>
            <a:r>
              <a:rPr dirty="0" err="1"/>
              <a:t>vor</a:t>
            </a:r>
            <a:r>
              <a:rPr dirty="0"/>
              <a:t> Christus: Nicht immer </a:t>
            </a:r>
            <a:r>
              <a:rPr dirty="0" err="1"/>
              <a:t>sind</a:t>
            </a:r>
            <a:r>
              <a:rPr dirty="0"/>
              <a:t> die </a:t>
            </a:r>
            <a:r>
              <a:rPr dirty="0" err="1"/>
              <a:t>einzelnen</a:t>
            </a:r>
            <a:r>
              <a:rPr dirty="0"/>
              <a:t> </a:t>
            </a:r>
            <a:r>
              <a:rPr dirty="0" err="1"/>
              <a:t>Personen</a:t>
            </a:r>
            <a:r>
              <a:rPr dirty="0"/>
              <a:t> </a:t>
            </a:r>
            <a:r>
              <a:rPr dirty="0" err="1"/>
              <a:t>eindeutig</a:t>
            </a:r>
            <a:r>
              <a:rPr dirty="0"/>
              <a:t> </a:t>
            </a:r>
            <a:r>
              <a:rPr dirty="0" err="1"/>
              <a:t>als</a:t>
            </a:r>
            <a:r>
              <a:rPr dirty="0"/>
              <a:t> </a:t>
            </a:r>
            <a:r>
              <a:rPr dirty="0" err="1"/>
              <a:t>genau</a:t>
            </a:r>
            <a:r>
              <a:rPr dirty="0"/>
              <a:t> </a:t>
            </a:r>
            <a:r>
              <a:rPr dirty="0" err="1"/>
              <a:t>dieser</a:t>
            </a:r>
            <a:r>
              <a:rPr dirty="0"/>
              <a:t> </a:t>
            </a:r>
            <a:r>
              <a:rPr dirty="0" err="1"/>
              <a:t>oder</a:t>
            </a:r>
            <a:r>
              <a:rPr dirty="0"/>
              <a:t> </a:t>
            </a:r>
            <a:r>
              <a:rPr dirty="0" err="1"/>
              <a:t>jener</a:t>
            </a:r>
            <a:r>
              <a:rPr dirty="0"/>
              <a:t> Name </a:t>
            </a:r>
            <a:r>
              <a:rPr dirty="0" err="1"/>
              <a:t>identifizierbar</a:t>
            </a:r>
            <a:r>
              <a:rPr dirty="0"/>
              <a:t>. Oft </a:t>
            </a:r>
            <a:r>
              <a:rPr dirty="0" err="1"/>
              <a:t>geht</a:t>
            </a:r>
            <a:r>
              <a:rPr dirty="0"/>
              <a:t> es um </a:t>
            </a:r>
            <a:r>
              <a:rPr dirty="0" err="1"/>
              <a:t>Familiengruppen</a:t>
            </a:r>
            <a:r>
              <a:rPr dirty="0"/>
              <a:t>, </a:t>
            </a:r>
            <a:r>
              <a:rPr dirty="0" err="1"/>
              <a:t>Generationen</a:t>
            </a:r>
            <a:r>
              <a:rPr dirty="0"/>
              <a:t> und </a:t>
            </a:r>
            <a:r>
              <a:rPr dirty="0" err="1"/>
              <a:t>Erwartung</a:t>
            </a:r>
            <a:r>
              <a:rPr dirty="0"/>
              <a:t>.</a:t>
            </a:r>
            <a:endParaRPr lang="de-DE" dirty="0"/>
          </a:p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endParaRPr dirty="0"/>
          </a:p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r>
              <a:rPr dirty="0"/>
              <a:t>Rand und Mitte: Die </a:t>
            </a:r>
            <a:r>
              <a:rPr dirty="0" err="1"/>
              <a:t>berühmte</a:t>
            </a:r>
            <a:r>
              <a:rPr dirty="0"/>
              <a:t> </a:t>
            </a:r>
            <a:r>
              <a:rPr dirty="0" err="1"/>
              <a:t>Deckenmitte</a:t>
            </a:r>
            <a:r>
              <a:rPr dirty="0"/>
              <a:t> </a:t>
            </a:r>
            <a:r>
              <a:rPr dirty="0" err="1"/>
              <a:t>ist</a:t>
            </a:r>
            <a:r>
              <a:rPr dirty="0"/>
              <a:t> nicht </a:t>
            </a:r>
            <a:r>
              <a:rPr dirty="0" err="1"/>
              <a:t>alles</a:t>
            </a:r>
            <a:r>
              <a:rPr dirty="0"/>
              <a:t>. </a:t>
            </a:r>
            <a:r>
              <a:rPr dirty="0" err="1"/>
              <a:t>Gerade</a:t>
            </a:r>
            <a:r>
              <a:rPr dirty="0"/>
              <a:t> am Rand </a:t>
            </a:r>
            <a:r>
              <a:rPr dirty="0" err="1"/>
              <a:t>sieht</a:t>
            </a:r>
            <a:r>
              <a:rPr dirty="0"/>
              <a:t> man </a:t>
            </a:r>
            <a:r>
              <a:rPr dirty="0" err="1"/>
              <a:t>Alltag</a:t>
            </a:r>
            <a:r>
              <a:rPr dirty="0"/>
              <a:t>, </a:t>
            </a:r>
            <a:r>
              <a:rPr dirty="0" err="1"/>
              <a:t>Müdigkeit</a:t>
            </a:r>
            <a:r>
              <a:rPr dirty="0"/>
              <a:t>, Kinder, </a:t>
            </a:r>
            <a:r>
              <a:rPr dirty="0" err="1"/>
              <a:t>Familien</a:t>
            </a:r>
            <a:r>
              <a:rPr dirty="0"/>
              <a:t> und </a:t>
            </a:r>
            <a:r>
              <a:rPr dirty="0" err="1"/>
              <a:t>Menschlichkeit</a:t>
            </a:r>
            <a:r>
              <a:rPr dirty="0"/>
              <a:t>.</a:t>
            </a:r>
            <a:endParaRPr lang="de-DE" dirty="0"/>
          </a:p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endParaRPr dirty="0"/>
          </a:p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r>
              <a:rPr dirty="0" err="1"/>
              <a:t>Verlorene</a:t>
            </a:r>
            <a:r>
              <a:rPr dirty="0"/>
              <a:t> </a:t>
            </a:r>
            <a:r>
              <a:rPr dirty="0" err="1"/>
              <a:t>Lünetten</a:t>
            </a:r>
            <a:r>
              <a:rPr dirty="0"/>
              <a:t>: </a:t>
            </a:r>
            <a:r>
              <a:rPr dirty="0" err="1"/>
              <a:t>Einige</a:t>
            </a:r>
            <a:r>
              <a:rPr dirty="0"/>
              <a:t> </a:t>
            </a:r>
            <a:r>
              <a:rPr dirty="0" err="1"/>
              <a:t>Bildfelder</a:t>
            </a:r>
            <a:r>
              <a:rPr dirty="0"/>
              <a:t> </a:t>
            </a:r>
            <a:r>
              <a:rPr dirty="0" err="1"/>
              <a:t>gingen</a:t>
            </a:r>
            <a:r>
              <a:rPr dirty="0"/>
              <a:t> </a:t>
            </a:r>
            <a:r>
              <a:rPr dirty="0" err="1"/>
              <a:t>durch</a:t>
            </a:r>
            <a:r>
              <a:rPr dirty="0"/>
              <a:t> </a:t>
            </a:r>
            <a:r>
              <a:rPr dirty="0" err="1"/>
              <a:t>Umbauten</a:t>
            </a:r>
            <a:r>
              <a:rPr dirty="0"/>
              <a:t> </a:t>
            </a:r>
            <a:r>
              <a:rPr dirty="0" err="1"/>
              <a:t>oder</a:t>
            </a:r>
            <a:r>
              <a:rPr dirty="0"/>
              <a:t> </a:t>
            </a:r>
            <a:r>
              <a:rPr dirty="0" err="1"/>
              <a:t>spätere</a:t>
            </a:r>
            <a:r>
              <a:rPr dirty="0"/>
              <a:t> </a:t>
            </a:r>
            <a:r>
              <a:rPr dirty="0" err="1"/>
              <a:t>Veränderungen</a:t>
            </a:r>
            <a:r>
              <a:rPr dirty="0"/>
              <a:t> </a:t>
            </a:r>
            <a:r>
              <a:rPr dirty="0" err="1"/>
              <a:t>verloren</a:t>
            </a:r>
            <a:r>
              <a:rPr dirty="0"/>
              <a:t>. </a:t>
            </a:r>
            <a:r>
              <a:rPr dirty="0" err="1"/>
              <a:t>Verlust</a:t>
            </a:r>
            <a:r>
              <a:rPr dirty="0"/>
              <a:t> </a:t>
            </a:r>
            <a:r>
              <a:rPr dirty="0" err="1"/>
              <a:t>gehört</a:t>
            </a:r>
            <a:r>
              <a:rPr dirty="0"/>
              <a:t> also </a:t>
            </a:r>
            <a:r>
              <a:rPr dirty="0" err="1"/>
              <a:t>selbst</a:t>
            </a:r>
            <a:r>
              <a:rPr dirty="0"/>
              <a:t> </a:t>
            </a:r>
            <a:r>
              <a:rPr dirty="0" err="1"/>
              <a:t>zur</a:t>
            </a:r>
            <a:r>
              <a:rPr dirty="0"/>
              <a:t> </a:t>
            </a:r>
            <a:r>
              <a:rPr dirty="0" err="1"/>
              <a:t>Geschichte</a:t>
            </a:r>
            <a:r>
              <a:rPr dirty="0"/>
              <a:t> des </a:t>
            </a:r>
            <a:r>
              <a:rPr dirty="0" err="1"/>
              <a:t>Kunstwerks</a:t>
            </a:r>
            <a:r>
              <a:rPr dirty="0"/>
              <a:t>.</a:t>
            </a:r>
            <a:endParaRPr lang="de-DE" dirty="0"/>
          </a:p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endParaRPr dirty="0"/>
          </a:p>
          <a:p>
            <a:pPr>
              <a:defRPr sz="1700">
                <a:solidFill>
                  <a:srgbClr val="241F1A"/>
                </a:solidFill>
                <a:latin typeface="Arial"/>
              </a:defRPr>
            </a:pPr>
            <a:r>
              <a:rPr dirty="0" err="1"/>
              <a:t>Bildtitel</a:t>
            </a:r>
            <a:r>
              <a:rPr dirty="0"/>
              <a:t> / </a:t>
            </a:r>
            <a:r>
              <a:rPr dirty="0" err="1"/>
              <a:t>Inschrift</a:t>
            </a:r>
            <a:r>
              <a:rPr dirty="0"/>
              <a:t> / </a:t>
            </a:r>
            <a:r>
              <a:rPr dirty="0" err="1"/>
              <a:t>Darstellung</a:t>
            </a:r>
            <a:r>
              <a:rPr dirty="0"/>
              <a:t>: Nicht </a:t>
            </a:r>
            <a:r>
              <a:rPr dirty="0" err="1"/>
              <a:t>verwechseln</a:t>
            </a:r>
            <a:r>
              <a:rPr dirty="0"/>
              <a:t>: Ein Name </a:t>
            </a:r>
            <a:r>
              <a:rPr dirty="0" err="1"/>
              <a:t>kann</a:t>
            </a:r>
            <a:r>
              <a:rPr dirty="0"/>
              <a:t> </a:t>
            </a:r>
            <a:r>
              <a:rPr dirty="0" err="1"/>
              <a:t>als</a:t>
            </a:r>
            <a:r>
              <a:rPr dirty="0"/>
              <a:t> </a:t>
            </a:r>
            <a:r>
              <a:rPr dirty="0" err="1"/>
              <a:t>Inschrift</a:t>
            </a:r>
            <a:r>
              <a:rPr dirty="0"/>
              <a:t> </a:t>
            </a:r>
            <a:r>
              <a:rPr dirty="0" err="1"/>
              <a:t>stehen</a:t>
            </a:r>
            <a:r>
              <a:rPr dirty="0"/>
              <a:t>, </a:t>
            </a:r>
            <a:r>
              <a:rPr dirty="0" err="1"/>
              <a:t>ohne</a:t>
            </a:r>
            <a:r>
              <a:rPr dirty="0"/>
              <a:t> </a:t>
            </a:r>
            <a:r>
              <a:rPr dirty="0" err="1"/>
              <a:t>dass</a:t>
            </a:r>
            <a:r>
              <a:rPr dirty="0"/>
              <a:t> </a:t>
            </a:r>
            <a:r>
              <a:rPr dirty="0" err="1"/>
              <a:t>jede</a:t>
            </a:r>
            <a:r>
              <a:rPr dirty="0"/>
              <a:t> </a:t>
            </a:r>
            <a:r>
              <a:rPr dirty="0" err="1"/>
              <a:t>Figur</a:t>
            </a:r>
            <a:r>
              <a:rPr dirty="0"/>
              <a:t> </a:t>
            </a:r>
            <a:r>
              <a:rPr dirty="0" err="1"/>
              <a:t>im</a:t>
            </a:r>
            <a:r>
              <a:rPr dirty="0"/>
              <a:t> Bild </a:t>
            </a:r>
            <a:r>
              <a:rPr dirty="0" err="1"/>
              <a:t>eindeutig</a:t>
            </a:r>
            <a:r>
              <a:rPr dirty="0"/>
              <a:t> </a:t>
            </a:r>
            <a:r>
              <a:rPr dirty="0" err="1"/>
              <a:t>genau</a:t>
            </a:r>
            <a:r>
              <a:rPr dirty="0"/>
              <a:t> </a:t>
            </a:r>
            <a:r>
              <a:rPr dirty="0" err="1"/>
              <a:t>dieser</a:t>
            </a:r>
            <a:r>
              <a:rPr dirty="0"/>
              <a:t> Person </a:t>
            </a:r>
            <a:r>
              <a:rPr dirty="0" err="1"/>
              <a:t>entspricht</a:t>
            </a:r>
            <a:r>
              <a:rPr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26364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0">
                <a:solidFill>
                  <a:srgbClr val="675C51"/>
                </a:solidFill>
                <a:latin typeface="Arial"/>
              </a:defRPr>
            </a:pPr>
            <a:r>
              <a:t>© 2026 Susanne Albers · SMS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41148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241F1A"/>
                </a:solidFill>
                <a:latin typeface="Georgia"/>
              </a:defRPr>
            </a:pPr>
            <a:r>
              <a:t>Wo steht das eigentlich?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80160"/>
            <a:ext cx="1078992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>
                <a:solidFill>
                  <a:srgbClr val="241F1A"/>
                </a:solidFill>
                <a:latin typeface="Arial"/>
              </a:defRPr>
            </a:pPr>
            <a:r>
              <a:rPr dirty="0" err="1"/>
              <a:t>Ahnenreihe</a:t>
            </a:r>
            <a:r>
              <a:rPr dirty="0"/>
              <a:t> Jesu: </a:t>
            </a:r>
            <a:r>
              <a:rPr dirty="0" err="1"/>
              <a:t>Matthäusevangelium</a:t>
            </a:r>
            <a:r>
              <a:rPr dirty="0"/>
              <a:t> 1,1-16 — Matthäus </a:t>
            </a:r>
            <a:r>
              <a:rPr dirty="0" err="1"/>
              <a:t>beginnt</a:t>
            </a:r>
            <a:r>
              <a:rPr dirty="0"/>
              <a:t> </a:t>
            </a:r>
            <a:r>
              <a:rPr dirty="0" err="1"/>
              <a:t>mit</a:t>
            </a:r>
            <a:r>
              <a:rPr dirty="0"/>
              <a:t> der </a:t>
            </a:r>
            <a:r>
              <a:rPr dirty="0" err="1"/>
              <a:t>Abstammung</a:t>
            </a:r>
            <a:r>
              <a:rPr dirty="0"/>
              <a:t> Jesu. Viele Namen </a:t>
            </a:r>
            <a:r>
              <a:rPr dirty="0" err="1"/>
              <a:t>aus</a:t>
            </a:r>
            <a:r>
              <a:rPr dirty="0"/>
              <a:t> </a:t>
            </a:r>
            <a:r>
              <a:rPr dirty="0" err="1"/>
              <a:t>Michelangelos</a:t>
            </a:r>
            <a:r>
              <a:rPr dirty="0"/>
              <a:t> </a:t>
            </a:r>
            <a:r>
              <a:rPr dirty="0" err="1"/>
              <a:t>Lünetten</a:t>
            </a:r>
            <a:r>
              <a:rPr dirty="0"/>
              <a:t> </a:t>
            </a:r>
            <a:r>
              <a:rPr dirty="0" err="1"/>
              <a:t>gehören</a:t>
            </a:r>
            <a:r>
              <a:rPr dirty="0"/>
              <a:t> in </a:t>
            </a:r>
            <a:r>
              <a:rPr dirty="0" err="1"/>
              <a:t>diese</a:t>
            </a:r>
            <a:r>
              <a:rPr dirty="0"/>
              <a:t> </a:t>
            </a:r>
            <a:r>
              <a:rPr dirty="0" err="1"/>
              <a:t>genealogische</a:t>
            </a:r>
            <a:r>
              <a:rPr dirty="0"/>
              <a:t> Ordnung.</a:t>
            </a:r>
            <a:endParaRPr lang="de-DE" dirty="0"/>
          </a:p>
          <a:p>
            <a:pPr>
              <a:defRPr sz="1800">
                <a:solidFill>
                  <a:srgbClr val="241F1A"/>
                </a:solidFill>
                <a:latin typeface="Arial"/>
              </a:defRPr>
            </a:pPr>
            <a:endParaRPr dirty="0"/>
          </a:p>
          <a:p>
            <a:pPr>
              <a:defRPr sz="1800">
                <a:solidFill>
                  <a:srgbClr val="241F1A"/>
                </a:solidFill>
                <a:latin typeface="Arial"/>
              </a:defRPr>
            </a:pPr>
            <a:r>
              <a:rPr dirty="0"/>
              <a:t>Alternative </a:t>
            </a:r>
            <a:r>
              <a:rPr dirty="0" err="1"/>
              <a:t>Genealogie</a:t>
            </a:r>
            <a:r>
              <a:rPr dirty="0"/>
              <a:t>: Lukasevangelium 3,23-38 — Lukas </a:t>
            </a:r>
            <a:r>
              <a:rPr dirty="0" err="1"/>
              <a:t>bietet</a:t>
            </a:r>
            <a:r>
              <a:rPr dirty="0"/>
              <a:t> </a:t>
            </a:r>
            <a:r>
              <a:rPr dirty="0" err="1"/>
              <a:t>eine</a:t>
            </a:r>
            <a:r>
              <a:rPr dirty="0"/>
              <a:t> </a:t>
            </a:r>
            <a:r>
              <a:rPr dirty="0" err="1"/>
              <a:t>andere</a:t>
            </a:r>
            <a:r>
              <a:rPr dirty="0"/>
              <a:t> </a:t>
            </a:r>
            <a:r>
              <a:rPr dirty="0" err="1"/>
              <a:t>Ahnenreihe</a:t>
            </a:r>
            <a:r>
              <a:rPr dirty="0"/>
              <a:t>. Für den </a:t>
            </a:r>
            <a:r>
              <a:rPr dirty="0" err="1"/>
              <a:t>Unterricht</a:t>
            </a:r>
            <a:r>
              <a:rPr dirty="0"/>
              <a:t> </a:t>
            </a:r>
            <a:r>
              <a:rPr dirty="0" err="1"/>
              <a:t>wichtig</a:t>
            </a:r>
            <a:r>
              <a:rPr dirty="0"/>
              <a:t>: </a:t>
            </a:r>
            <a:r>
              <a:rPr dirty="0" err="1"/>
              <a:t>Genealogien</a:t>
            </a:r>
            <a:r>
              <a:rPr dirty="0"/>
              <a:t> </a:t>
            </a:r>
            <a:r>
              <a:rPr dirty="0" err="1"/>
              <a:t>sind</a:t>
            </a:r>
            <a:r>
              <a:rPr dirty="0"/>
              <a:t> </a:t>
            </a:r>
            <a:r>
              <a:rPr dirty="0" err="1"/>
              <a:t>theologische</a:t>
            </a:r>
            <a:r>
              <a:rPr dirty="0"/>
              <a:t> </a:t>
            </a:r>
            <a:r>
              <a:rPr dirty="0" err="1"/>
              <a:t>Erzählordnungen</a:t>
            </a:r>
            <a:r>
              <a:rPr dirty="0"/>
              <a:t>, </a:t>
            </a:r>
            <a:r>
              <a:rPr dirty="0" err="1"/>
              <a:t>keine</a:t>
            </a:r>
            <a:r>
              <a:rPr dirty="0"/>
              <a:t> </a:t>
            </a:r>
            <a:r>
              <a:rPr dirty="0" err="1"/>
              <a:t>modernen</a:t>
            </a:r>
            <a:r>
              <a:rPr dirty="0"/>
              <a:t> </a:t>
            </a:r>
            <a:r>
              <a:rPr dirty="0" err="1"/>
              <a:t>Standesamtslisten</a:t>
            </a:r>
            <a:r>
              <a:rPr dirty="0"/>
              <a:t>.</a:t>
            </a:r>
            <a:endParaRPr lang="de-DE" dirty="0"/>
          </a:p>
          <a:p>
            <a:pPr>
              <a:defRPr sz="1800">
                <a:solidFill>
                  <a:srgbClr val="241F1A"/>
                </a:solidFill>
                <a:latin typeface="Arial"/>
              </a:defRPr>
            </a:pPr>
            <a:endParaRPr dirty="0"/>
          </a:p>
          <a:p>
            <a:pPr>
              <a:defRPr sz="1800">
                <a:solidFill>
                  <a:srgbClr val="241F1A"/>
                </a:solidFill>
                <a:latin typeface="Arial"/>
              </a:defRPr>
            </a:pPr>
            <a:r>
              <a:rPr dirty="0" err="1"/>
              <a:t>Familienbilder</a:t>
            </a:r>
            <a:r>
              <a:rPr dirty="0"/>
              <a:t>: Keine </a:t>
            </a:r>
            <a:r>
              <a:rPr dirty="0" err="1"/>
              <a:t>einzelne</a:t>
            </a:r>
            <a:r>
              <a:rPr dirty="0"/>
              <a:t> </a:t>
            </a:r>
            <a:r>
              <a:rPr dirty="0" err="1"/>
              <a:t>Szene</a:t>
            </a:r>
            <a:r>
              <a:rPr dirty="0"/>
              <a:t> pro </a:t>
            </a:r>
            <a:r>
              <a:rPr dirty="0" err="1"/>
              <a:t>Familie</a:t>
            </a:r>
            <a:r>
              <a:rPr dirty="0"/>
              <a:t>, </a:t>
            </a:r>
            <a:r>
              <a:rPr dirty="0" err="1"/>
              <a:t>sondern</a:t>
            </a:r>
            <a:r>
              <a:rPr dirty="0"/>
              <a:t> </a:t>
            </a:r>
            <a:r>
              <a:rPr dirty="0" err="1"/>
              <a:t>Bildprogramm</a:t>
            </a:r>
            <a:r>
              <a:rPr dirty="0"/>
              <a:t> — Die </a:t>
            </a:r>
            <a:r>
              <a:rPr dirty="0" err="1"/>
              <a:t>Lünetten</a:t>
            </a:r>
            <a:r>
              <a:rPr dirty="0"/>
              <a:t> </a:t>
            </a:r>
            <a:r>
              <a:rPr dirty="0" err="1"/>
              <a:t>zeigen</a:t>
            </a:r>
            <a:r>
              <a:rPr dirty="0"/>
              <a:t> nicht </a:t>
            </a:r>
            <a:r>
              <a:rPr dirty="0" err="1"/>
              <a:t>einfach</a:t>
            </a:r>
            <a:r>
              <a:rPr dirty="0"/>
              <a:t> </a:t>
            </a:r>
            <a:r>
              <a:rPr dirty="0" err="1"/>
              <a:t>eine</a:t>
            </a:r>
            <a:r>
              <a:rPr dirty="0"/>
              <a:t> </a:t>
            </a:r>
            <a:r>
              <a:rPr dirty="0" err="1"/>
              <a:t>erzählte</a:t>
            </a:r>
            <a:r>
              <a:rPr dirty="0"/>
              <a:t> </a:t>
            </a:r>
            <a:r>
              <a:rPr dirty="0" err="1"/>
              <a:t>Alltagsszene</a:t>
            </a:r>
            <a:r>
              <a:rPr dirty="0"/>
              <a:t> </a:t>
            </a:r>
            <a:r>
              <a:rPr dirty="0" err="1"/>
              <a:t>aus</a:t>
            </a:r>
            <a:r>
              <a:rPr dirty="0"/>
              <a:t> der Bibel, </a:t>
            </a:r>
            <a:r>
              <a:rPr dirty="0" err="1"/>
              <a:t>sondern</a:t>
            </a:r>
            <a:r>
              <a:rPr dirty="0"/>
              <a:t> </a:t>
            </a:r>
            <a:r>
              <a:rPr dirty="0" err="1"/>
              <a:t>eine</a:t>
            </a:r>
            <a:r>
              <a:rPr dirty="0"/>
              <a:t> </a:t>
            </a:r>
            <a:r>
              <a:rPr dirty="0" err="1"/>
              <a:t>gemalte</a:t>
            </a:r>
            <a:r>
              <a:rPr dirty="0"/>
              <a:t> Ordnung von Namen, </a:t>
            </a:r>
            <a:r>
              <a:rPr dirty="0" err="1"/>
              <a:t>Generationen</a:t>
            </a:r>
            <a:r>
              <a:rPr dirty="0"/>
              <a:t> und </a:t>
            </a:r>
            <a:r>
              <a:rPr dirty="0" err="1"/>
              <a:t>Erwartung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41148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241F1A"/>
                </a:solidFill>
                <a:latin typeface="Georgia"/>
              </a:defRPr>
            </a:pPr>
            <a:r>
              <a:t>Fragen, die kommen könnten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80160"/>
            <a:ext cx="1078992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>
                <a:solidFill>
                  <a:srgbClr val="241F1A"/>
                </a:solidFill>
                <a:latin typeface="Arial"/>
              </a:defRPr>
            </a:pPr>
            <a:r>
              <a:rPr dirty="0"/>
              <a:t>Was </a:t>
            </a:r>
            <a:r>
              <a:rPr dirty="0" err="1"/>
              <a:t>ist</a:t>
            </a:r>
            <a:r>
              <a:rPr dirty="0"/>
              <a:t> </a:t>
            </a:r>
            <a:r>
              <a:rPr dirty="0" err="1"/>
              <a:t>eine</a:t>
            </a:r>
            <a:r>
              <a:rPr dirty="0"/>
              <a:t> </a:t>
            </a:r>
            <a:r>
              <a:rPr dirty="0" err="1"/>
              <a:t>Lünette</a:t>
            </a:r>
            <a:r>
              <a:rPr dirty="0"/>
              <a:t>? — Ein </a:t>
            </a:r>
            <a:r>
              <a:rPr dirty="0" err="1"/>
              <a:t>bogenförmiges</a:t>
            </a:r>
            <a:r>
              <a:rPr dirty="0"/>
              <a:t> </a:t>
            </a:r>
            <a:r>
              <a:rPr dirty="0" err="1"/>
              <a:t>Wandfeld</a:t>
            </a:r>
            <a:r>
              <a:rPr dirty="0"/>
              <a:t>, </a:t>
            </a:r>
            <a:r>
              <a:rPr dirty="0" err="1"/>
              <a:t>meist</a:t>
            </a:r>
            <a:r>
              <a:rPr dirty="0"/>
              <a:t> </a:t>
            </a:r>
            <a:r>
              <a:rPr dirty="0" err="1"/>
              <a:t>über</a:t>
            </a:r>
            <a:r>
              <a:rPr dirty="0"/>
              <a:t> </a:t>
            </a:r>
            <a:r>
              <a:rPr dirty="0" err="1"/>
              <a:t>Fenstern</a:t>
            </a:r>
            <a:r>
              <a:rPr dirty="0"/>
              <a:t>. Bei Michelangelo </a:t>
            </a:r>
            <a:r>
              <a:rPr dirty="0" err="1"/>
              <a:t>stehen</a:t>
            </a:r>
            <a:r>
              <a:rPr dirty="0"/>
              <a:t> </a:t>
            </a:r>
            <a:r>
              <a:rPr dirty="0" err="1"/>
              <a:t>dort</a:t>
            </a:r>
            <a:r>
              <a:rPr dirty="0"/>
              <a:t> Namen </a:t>
            </a:r>
            <a:r>
              <a:rPr dirty="0" err="1"/>
              <a:t>aus</a:t>
            </a:r>
            <a:r>
              <a:rPr dirty="0"/>
              <a:t> der </a:t>
            </a:r>
            <a:r>
              <a:rPr dirty="0" err="1"/>
              <a:t>Genealogie</a:t>
            </a:r>
            <a:r>
              <a:rPr dirty="0"/>
              <a:t> Christi.</a:t>
            </a:r>
            <a:endParaRPr lang="de-DE" dirty="0"/>
          </a:p>
          <a:p>
            <a:pPr>
              <a:defRPr sz="1800">
                <a:solidFill>
                  <a:srgbClr val="241F1A"/>
                </a:solidFill>
                <a:latin typeface="Arial"/>
              </a:defRPr>
            </a:pPr>
            <a:endParaRPr dirty="0"/>
          </a:p>
          <a:p>
            <a:pPr>
              <a:defRPr sz="1800">
                <a:solidFill>
                  <a:srgbClr val="241F1A"/>
                </a:solidFill>
                <a:latin typeface="Arial"/>
              </a:defRPr>
            </a:pPr>
            <a:r>
              <a:rPr dirty="0"/>
              <a:t>Was </a:t>
            </a:r>
            <a:r>
              <a:rPr dirty="0" err="1"/>
              <a:t>ist</a:t>
            </a:r>
            <a:r>
              <a:rPr dirty="0"/>
              <a:t> </a:t>
            </a:r>
            <a:r>
              <a:rPr dirty="0" err="1"/>
              <a:t>eine</a:t>
            </a:r>
            <a:r>
              <a:rPr dirty="0"/>
              <a:t> </a:t>
            </a:r>
            <a:r>
              <a:rPr dirty="0" err="1"/>
              <a:t>Stichkappe</a:t>
            </a:r>
            <a:r>
              <a:rPr dirty="0"/>
              <a:t>? — Ein </a:t>
            </a:r>
            <a:r>
              <a:rPr dirty="0" err="1"/>
              <a:t>Übergangsfeld</a:t>
            </a:r>
            <a:r>
              <a:rPr dirty="0"/>
              <a:t> </a:t>
            </a:r>
            <a:r>
              <a:rPr dirty="0" err="1"/>
              <a:t>zwischen</a:t>
            </a:r>
            <a:r>
              <a:rPr dirty="0"/>
              <a:t> Wand und </a:t>
            </a:r>
            <a:r>
              <a:rPr dirty="0" err="1"/>
              <a:t>Gewölbe</a:t>
            </a:r>
            <a:r>
              <a:rPr dirty="0"/>
              <a:t>. In der Sixtina </a:t>
            </a:r>
            <a:r>
              <a:rPr dirty="0" err="1"/>
              <a:t>helfen</a:t>
            </a:r>
            <a:r>
              <a:rPr dirty="0"/>
              <a:t> </a:t>
            </a:r>
            <a:r>
              <a:rPr dirty="0" err="1"/>
              <a:t>Stichkappen</a:t>
            </a:r>
            <a:r>
              <a:rPr dirty="0"/>
              <a:t>, den </a:t>
            </a:r>
            <a:r>
              <a:rPr dirty="0" err="1"/>
              <a:t>Randbereich</a:t>
            </a:r>
            <a:r>
              <a:rPr dirty="0"/>
              <a:t> der </a:t>
            </a:r>
            <a:r>
              <a:rPr dirty="0" err="1"/>
              <a:t>Decke</a:t>
            </a:r>
            <a:r>
              <a:rPr dirty="0"/>
              <a:t> </a:t>
            </a:r>
            <a:r>
              <a:rPr dirty="0" err="1"/>
              <a:t>zu</a:t>
            </a:r>
            <a:r>
              <a:rPr dirty="0"/>
              <a:t> </a:t>
            </a:r>
            <a:r>
              <a:rPr dirty="0" err="1"/>
              <a:t>gliedern</a:t>
            </a:r>
            <a:r>
              <a:rPr dirty="0"/>
              <a:t>.</a:t>
            </a:r>
            <a:endParaRPr lang="de-DE" dirty="0"/>
          </a:p>
          <a:p>
            <a:pPr>
              <a:defRPr sz="1800">
                <a:solidFill>
                  <a:srgbClr val="241F1A"/>
                </a:solidFill>
                <a:latin typeface="Arial"/>
              </a:defRPr>
            </a:pPr>
            <a:endParaRPr dirty="0"/>
          </a:p>
          <a:p>
            <a:pPr>
              <a:defRPr sz="1800">
                <a:solidFill>
                  <a:srgbClr val="241F1A"/>
                </a:solidFill>
                <a:latin typeface="Arial"/>
              </a:defRPr>
            </a:pPr>
            <a:r>
              <a:rPr dirty="0" err="1"/>
              <a:t>Warum</a:t>
            </a:r>
            <a:r>
              <a:rPr dirty="0"/>
              <a:t> </a:t>
            </a:r>
            <a:r>
              <a:rPr dirty="0" err="1"/>
              <a:t>sehen</a:t>
            </a:r>
            <a:r>
              <a:rPr dirty="0"/>
              <a:t> die </a:t>
            </a:r>
            <a:r>
              <a:rPr dirty="0" err="1"/>
              <a:t>Familien</a:t>
            </a:r>
            <a:r>
              <a:rPr dirty="0"/>
              <a:t> so </a:t>
            </a:r>
            <a:r>
              <a:rPr dirty="0" err="1"/>
              <a:t>alltäglich</a:t>
            </a:r>
            <a:r>
              <a:rPr dirty="0"/>
              <a:t> </a:t>
            </a:r>
            <a:r>
              <a:rPr dirty="0" err="1"/>
              <a:t>aus</a:t>
            </a:r>
            <a:r>
              <a:rPr dirty="0"/>
              <a:t>? — </a:t>
            </a:r>
            <a:r>
              <a:rPr dirty="0" err="1"/>
              <a:t>Gerade</a:t>
            </a:r>
            <a:r>
              <a:rPr dirty="0"/>
              <a:t> das </a:t>
            </a:r>
            <a:r>
              <a:rPr dirty="0" err="1"/>
              <a:t>ist</a:t>
            </a:r>
            <a:r>
              <a:rPr dirty="0"/>
              <a:t> </a:t>
            </a:r>
            <a:r>
              <a:rPr dirty="0" err="1"/>
              <a:t>spannend</a:t>
            </a:r>
            <a:r>
              <a:rPr dirty="0"/>
              <a:t>: </a:t>
            </a:r>
            <a:r>
              <a:rPr dirty="0" err="1"/>
              <a:t>Heilsgeschichte</a:t>
            </a:r>
            <a:r>
              <a:rPr dirty="0"/>
              <a:t> </a:t>
            </a:r>
            <a:r>
              <a:rPr dirty="0" err="1"/>
              <a:t>erscheint</a:t>
            </a:r>
            <a:r>
              <a:rPr dirty="0"/>
              <a:t> nicht </a:t>
            </a:r>
            <a:r>
              <a:rPr dirty="0" err="1"/>
              <a:t>nur</a:t>
            </a:r>
            <a:r>
              <a:rPr dirty="0"/>
              <a:t> </a:t>
            </a:r>
            <a:r>
              <a:rPr dirty="0" err="1"/>
              <a:t>als</a:t>
            </a:r>
            <a:r>
              <a:rPr dirty="0"/>
              <a:t> </a:t>
            </a:r>
            <a:r>
              <a:rPr dirty="0" err="1"/>
              <a:t>großer</a:t>
            </a:r>
            <a:r>
              <a:rPr dirty="0"/>
              <a:t> Glanz, </a:t>
            </a:r>
            <a:r>
              <a:rPr dirty="0" err="1"/>
              <a:t>sondern</a:t>
            </a:r>
            <a:r>
              <a:rPr dirty="0"/>
              <a:t> in </a:t>
            </a:r>
            <a:r>
              <a:rPr dirty="0" err="1"/>
              <a:t>menschlichen</a:t>
            </a:r>
            <a:r>
              <a:rPr dirty="0"/>
              <a:t> </a:t>
            </a:r>
            <a:r>
              <a:rPr dirty="0" err="1"/>
              <a:t>Generationen</a:t>
            </a:r>
            <a:r>
              <a:rPr dirty="0"/>
              <a:t>.</a:t>
            </a:r>
            <a:endParaRPr lang="de-DE"/>
          </a:p>
          <a:p>
            <a:pPr>
              <a:defRPr sz="1800">
                <a:solidFill>
                  <a:srgbClr val="241F1A"/>
                </a:solidFill>
                <a:latin typeface="Arial"/>
              </a:defRPr>
            </a:pPr>
            <a:endParaRPr dirty="0"/>
          </a:p>
          <a:p>
            <a:pPr>
              <a:defRPr sz="1800">
                <a:solidFill>
                  <a:srgbClr val="241F1A"/>
                </a:solidFill>
                <a:latin typeface="Arial"/>
              </a:defRPr>
            </a:pPr>
            <a:r>
              <a:rPr dirty="0"/>
              <a:t>Sind die </a:t>
            </a:r>
            <a:r>
              <a:rPr dirty="0" err="1"/>
              <a:t>dargestellten</a:t>
            </a:r>
            <a:r>
              <a:rPr dirty="0"/>
              <a:t> Menschen </a:t>
            </a:r>
            <a:r>
              <a:rPr dirty="0" err="1"/>
              <a:t>sicher</a:t>
            </a:r>
            <a:r>
              <a:rPr dirty="0"/>
              <a:t> </a:t>
            </a:r>
            <a:r>
              <a:rPr dirty="0" err="1"/>
              <a:t>identifizierbar</a:t>
            </a:r>
            <a:r>
              <a:rPr dirty="0"/>
              <a:t>? — Nicht immer. Sicherer </a:t>
            </a:r>
            <a:r>
              <a:rPr dirty="0" err="1"/>
              <a:t>ist</a:t>
            </a:r>
            <a:r>
              <a:rPr dirty="0"/>
              <a:t>: Die </a:t>
            </a:r>
            <a:r>
              <a:rPr dirty="0" err="1"/>
              <a:t>Inschriften</a:t>
            </a:r>
            <a:r>
              <a:rPr dirty="0"/>
              <a:t> </a:t>
            </a:r>
            <a:r>
              <a:rPr dirty="0" err="1"/>
              <a:t>geben</a:t>
            </a:r>
            <a:r>
              <a:rPr dirty="0"/>
              <a:t> Namen; die Bilder </a:t>
            </a:r>
            <a:r>
              <a:rPr dirty="0" err="1"/>
              <a:t>zeigen</a:t>
            </a:r>
            <a:r>
              <a:rPr dirty="0"/>
              <a:t> </a:t>
            </a:r>
            <a:r>
              <a:rPr dirty="0" err="1"/>
              <a:t>Familiengruppen</a:t>
            </a:r>
            <a:r>
              <a:rPr dirty="0"/>
              <a:t> und </a:t>
            </a:r>
            <a:r>
              <a:rPr dirty="0" err="1"/>
              <a:t>genealogische</a:t>
            </a:r>
            <a:r>
              <a:rPr dirty="0"/>
              <a:t> </a:t>
            </a:r>
            <a:r>
              <a:rPr dirty="0" err="1"/>
              <a:t>Zusammenhänge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914400"/>
            <a:ext cx="10789920" cy="11887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241F1A"/>
                </a:solidFill>
                <a:latin typeface="Georgia"/>
              </a:defRPr>
            </a:pPr>
            <a:r>
              <a:t>Niemand wird voraussetzungslos ins Bild geworfen.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8368" y="2377440"/>
            <a:ext cx="98755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0">
                <a:solidFill>
                  <a:srgbClr val="884634"/>
                </a:solidFill>
                <a:latin typeface="Georgia"/>
              </a:defRPr>
            </a:pPr>
            <a:r>
              <a:t>Aber niemand wird mit Wissen erschlagen.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3657600"/>
            <a:ext cx="100584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>
                <a:solidFill>
                  <a:srgbClr val="241F1A"/>
                </a:solidFill>
                <a:latin typeface="Arial"/>
              </a:defRPr>
            </a:pPr>
            <a:r>
              <a:t>kurze Begriffe</a:t>
            </a:r>
          </a:p>
          <a:p>
            <a:pPr>
              <a:defRPr sz="2200">
                <a:solidFill>
                  <a:srgbClr val="241F1A"/>
                </a:solidFill>
                <a:latin typeface="Arial"/>
              </a:defRPr>
            </a:pPr>
            <a:r>
              <a:t>klare Quellen</a:t>
            </a:r>
          </a:p>
          <a:p>
            <a:pPr>
              <a:defRPr sz="2200">
                <a:solidFill>
                  <a:srgbClr val="241F1A"/>
                </a:solidFill>
                <a:latin typeface="Arial"/>
              </a:defRPr>
            </a:pPr>
            <a:r>
              <a:t>sichtbar / gedeutet / erfunden trennen</a:t>
            </a:r>
          </a:p>
          <a:p>
            <a:pPr>
              <a:defRPr sz="2200">
                <a:solidFill>
                  <a:srgbClr val="241F1A"/>
                </a:solidFill>
                <a:latin typeface="Arial"/>
              </a:defRPr>
            </a:pPr>
            <a:r>
              <a:t>Lehrkräfte vor Erklärnot schützen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626364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 b="0">
                <a:solidFill>
                  <a:srgbClr val="675C51"/>
                </a:solidFill>
                <a:latin typeface="Arial"/>
              </a:defRPr>
            </a:pPr>
            <a:r>
              <a:t>© 2026 Susanne Albers · SMS – Susanne macht Schule · www.susannealbers.de/schule/ · Kostenlose Nutzung für Unterricht und private Bildungszwecke; keine kommerzielle Weiterverbreitung.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548</Words>
  <Application>Microsoft Macintosh PowerPoint</Application>
  <PresentationFormat>Breitbild</PresentationFormat>
  <Paragraphs>47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Susanne Albers</cp:lastModifiedBy>
  <cp:revision>3</cp:revision>
  <dcterms:created xsi:type="dcterms:W3CDTF">2013-01-27T09:14:16Z</dcterms:created>
  <dcterms:modified xsi:type="dcterms:W3CDTF">2026-08-02T04:07:24Z</dcterms:modified>
  <cp:category/>
</cp:coreProperties>
</file>