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Relationship Id="rId3" Type="http://schemas.openxmlformats.org/officeDocument/2006/relationships/image" Target="../media/image6.jpg"/><Relationship Id="rId4" Type="http://schemas.openxmlformats.org/officeDocument/2006/relationships/image" Target="../media/image7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Relationship Id="rId3" Type="http://schemas.openxmlformats.org/officeDocument/2006/relationships/image" Target="../media/image9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41F1A"/>
                </a:solidFill>
                <a:latin typeface="Georgia"/>
              </a:rPr>
              <a:t>Michelangelo: Am Rand beginnt die Geschichte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2296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>
                <a:solidFill>
                  <a:srgbClr val="6A594B"/>
                </a:solidFill>
                <a:latin typeface="Arial"/>
              </a:rPr>
              <a:t>Materialpaket für Unterricht, Projektarbeit und Präsentation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37376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6A594B"/>
                </a:solidFill>
              </a:rPr>
              <a:t>© 2026 Susanne Albers · SMS – Susanne macht Schule · www.susannealbers.de/schule/</a:t>
            </a:r>
          </a:p>
        </p:txBody>
      </p:sp>
      <p:pic>
        <p:nvPicPr>
          <p:cNvPr id="5" name="Picture 4" descr="kapelle-inne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188720"/>
            <a:ext cx="4846320" cy="40424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69280" y="1325880"/>
            <a:ext cx="548640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884634"/>
                </a:solidFill>
                <a:latin typeface="Georgia"/>
              </a:rPr>
              <a:t>Der SMS-Einstieg</a:t>
            </a:r>
          </a:p>
          <a:p>
            <a:pPr>
              <a:spcAft>
                <a:spcPts val="500"/>
              </a:spcAft>
              <a:defRPr sz="1800">
                <a:solidFill>
                  <a:srgbClr val="241F1A"/>
                </a:solidFill>
                <a:latin typeface="Arial"/>
              </a:defRPr>
            </a:pPr>
            <a:r>
              <a:t>Nicht bei der Erschaffung Adams starten.</a:t>
            </a:r>
          </a:p>
          <a:p>
            <a:pPr>
              <a:spcAft>
                <a:spcPts val="500"/>
              </a:spcAft>
              <a:defRPr sz="1800">
                <a:solidFill>
                  <a:srgbClr val="241F1A"/>
                </a:solidFill>
                <a:latin typeface="Arial"/>
              </a:defRPr>
            </a:pPr>
            <a:r>
              <a:t>Zuerst den Raum verstehen: Decke, Wand, Lünette, Stichkappe.</a:t>
            </a:r>
          </a:p>
          <a:p>
            <a:pPr>
              <a:spcAft>
                <a:spcPts val="500"/>
              </a:spcAft>
              <a:defRPr sz="1800">
                <a:solidFill>
                  <a:srgbClr val="241F1A"/>
                </a:solidFill>
                <a:latin typeface="Arial"/>
              </a:defRPr>
            </a:pPr>
            <a:r>
              <a:t>Dann die Familien vor Christus betrachten.</a:t>
            </a:r>
          </a:p>
          <a:p>
            <a:pPr>
              <a:spcAft>
                <a:spcPts val="500"/>
              </a:spcAft>
              <a:defRPr sz="1800">
                <a:solidFill>
                  <a:srgbClr val="241F1A"/>
                </a:solidFill>
                <a:latin typeface="Arial"/>
              </a:defRPr>
            </a:pPr>
            <a:r>
              <a:t>Leitfrage: Was erzählt der Rand, was die berühmte Mitte allein nicht zeigt?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41F1A"/>
                </a:solidFill>
                <a:latin typeface="Georgia"/>
              </a:rPr>
              <a:t>Wo sind wir überhaupt?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2296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>
                <a:solidFill>
                  <a:srgbClr val="6A594B"/>
                </a:solidFill>
                <a:latin typeface="Arial"/>
              </a:rPr>
              <a:t>Orientierung vor Interpretation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37376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6A594B"/>
                </a:solidFill>
              </a:rPr>
              <a:t>© 2026 Susanne Albers · SMS – Susanne macht Schule · www.susannealbers.de/schule/</a:t>
            </a:r>
          </a:p>
        </p:txBody>
      </p:sp>
      <p:pic>
        <p:nvPicPr>
          <p:cNvPr id="5" name="Picture 4" descr="kapelle-inne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1143000"/>
            <a:ext cx="5577840" cy="46526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92240" y="1325880"/>
            <a:ext cx="484632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900" b="1">
                <a:solidFill>
                  <a:srgbClr val="884634"/>
                </a:solidFill>
                <a:latin typeface="Georgia"/>
              </a:rPr>
              <a:t>Erster Arbeitsauftrag</a:t>
            </a:r>
          </a:p>
          <a:p>
            <a:pPr>
              <a:spcAft>
                <a:spcPts val="500"/>
              </a:spcAft>
              <a:defRPr sz="1700">
                <a:solidFill>
                  <a:srgbClr val="241F1A"/>
                </a:solidFill>
                <a:latin typeface="Arial"/>
              </a:defRPr>
            </a:pPr>
            <a:r>
              <a:t>Die Kapelle ist kein einzelnes Bild, sondern ein Bildraum.</a:t>
            </a:r>
          </a:p>
          <a:p>
            <a:pPr>
              <a:spcAft>
                <a:spcPts val="500"/>
              </a:spcAft>
              <a:defRPr sz="1700">
                <a:solidFill>
                  <a:srgbClr val="241F1A"/>
                </a:solidFill>
                <a:latin typeface="Arial"/>
              </a:defRPr>
            </a:pPr>
            <a:r>
              <a:t>Lehrkräfte dürfen hier einfach anfangen: „Wo würdet ihr zuerst hinschauen?“</a:t>
            </a:r>
          </a:p>
          <a:p>
            <a:pPr>
              <a:spcAft>
                <a:spcPts val="500"/>
              </a:spcAft>
              <a:defRPr sz="1700">
                <a:solidFill>
                  <a:srgbClr val="241F1A"/>
                </a:solidFill>
                <a:latin typeface="Arial"/>
              </a:defRPr>
            </a:pPr>
            <a:r>
              <a:t>Dann gemeinsam suchen: Mitte, Wand, Fensterzone, Lünetten, Stichkappen.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41F1A"/>
                </a:solidFill>
                <a:latin typeface="Georgia"/>
              </a:rPr>
              <a:t>Lünette und Stichkappe einfach erklären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2296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>
                <a:solidFill>
                  <a:srgbClr val="6A594B"/>
                </a:solidFill>
                <a:latin typeface="Arial"/>
              </a:rPr>
              <a:t>Nicht alle müssen Architekturprofis sein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37376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6A594B"/>
                </a:solidFill>
              </a:rPr>
              <a:t>© 2026 Susanne Albers · SMS – Susanne macht Schule · www.susannealbers.de/schule/</a:t>
            </a:r>
          </a:p>
        </p:txBody>
      </p:sp>
      <p:pic>
        <p:nvPicPr>
          <p:cNvPr id="5" name="Picture 4" descr="05-salmon-boas-ob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325880"/>
            <a:ext cx="4846320" cy="2981111"/>
          </a:xfrm>
          <a:prstGeom prst="rect">
            <a:avLst/>
          </a:prstGeom>
        </p:spPr>
      </p:pic>
      <p:pic>
        <p:nvPicPr>
          <p:cNvPr id="6" name="Picture 5" descr="05-salmon-boas-obed-stichkapp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1188720"/>
            <a:ext cx="3090843" cy="40233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144000" y="1463040"/>
            <a:ext cx="251460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>
                <a:solidFill>
                  <a:srgbClr val="884634"/>
                </a:solidFill>
                <a:latin typeface="Georgia"/>
              </a:rPr>
              <a:t>Merken</a:t>
            </a:r>
          </a:p>
          <a:p>
            <a:pPr>
              <a:spcAft>
                <a:spcPts val="500"/>
              </a:spcAft>
              <a:defRPr sz="1400">
                <a:solidFill>
                  <a:srgbClr val="241F1A"/>
                </a:solidFill>
                <a:latin typeface="Arial"/>
              </a:defRPr>
            </a:pPr>
            <a:r>
              <a:t>Lünette: bogenförmiges Wandfeld.</a:t>
            </a:r>
          </a:p>
          <a:p>
            <a:pPr>
              <a:spcAft>
                <a:spcPts val="500"/>
              </a:spcAft>
              <a:defRPr sz="1400">
                <a:solidFill>
                  <a:srgbClr val="241F1A"/>
                </a:solidFill>
                <a:latin typeface="Arial"/>
              </a:defRPr>
            </a:pPr>
            <a:r>
              <a:t>Stichkappe: gewölbtes Übergangsfeld Richtung Decke.</a:t>
            </a:r>
          </a:p>
          <a:p>
            <a:pPr>
              <a:spcAft>
                <a:spcPts val="500"/>
              </a:spcAft>
              <a:defRPr sz="1400">
                <a:solidFill>
                  <a:srgbClr val="241F1A"/>
                </a:solidFill>
                <a:latin typeface="Arial"/>
              </a:defRPr>
            </a:pPr>
            <a:r>
              <a:t>Merksatz: Lünette = Rand an der Wand; Stichkappe = Rand, der in die Decke greift.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41F1A"/>
                </a:solidFill>
                <a:latin typeface="Georgia"/>
              </a:rPr>
              <a:t>Aminadab: Körperhaltung zuerst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2296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>
                <a:solidFill>
                  <a:srgbClr val="6A594B"/>
                </a:solidFill>
                <a:latin typeface="Arial"/>
              </a:rPr>
              <a:t>Beobachten, bevor gedeutet wird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37376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6A594B"/>
                </a:solidFill>
              </a:rPr>
              <a:t>© 2026 Susanne Albers · SMS – Susanne macht Schule · www.susannealbers.de/schule/</a:t>
            </a:r>
          </a:p>
        </p:txBody>
      </p:sp>
      <p:pic>
        <p:nvPicPr>
          <p:cNvPr id="5" name="Picture 4" descr="03-aminada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234440"/>
            <a:ext cx="5029200" cy="28404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0" y="1371600"/>
            <a:ext cx="521208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900" b="1">
                <a:solidFill>
                  <a:srgbClr val="884634"/>
                </a:solidFill>
                <a:latin typeface="Georgia"/>
              </a:rPr>
              <a:t>Arbeitsweise</a:t>
            </a:r>
          </a:p>
          <a:p>
            <a:pPr>
              <a:spcAft>
                <a:spcPts val="500"/>
              </a:spcAft>
              <a:defRPr sz="1700">
                <a:solidFill>
                  <a:srgbClr val="241F1A"/>
                </a:solidFill>
                <a:latin typeface="Arial"/>
              </a:defRPr>
            </a:pPr>
            <a:r>
              <a:t>Was siehst du wirklich?</a:t>
            </a:r>
          </a:p>
          <a:p>
            <a:pPr>
              <a:spcAft>
                <a:spcPts val="500"/>
              </a:spcAft>
              <a:defRPr sz="1700">
                <a:solidFill>
                  <a:srgbClr val="241F1A"/>
                </a:solidFill>
                <a:latin typeface="Arial"/>
              </a:defRPr>
            </a:pPr>
            <a:r>
              <a:t>Sitzen, Lehnen, Blick, Kleidung, Abstand, Körpergewicht.</a:t>
            </a:r>
          </a:p>
          <a:p>
            <a:pPr>
              <a:spcAft>
                <a:spcPts val="500"/>
              </a:spcAft>
              <a:defRPr sz="1700">
                <a:solidFill>
                  <a:srgbClr val="241F1A"/>
                </a:solidFill>
                <a:latin typeface="Arial"/>
              </a:defRPr>
            </a:pPr>
            <a:r>
              <a:t>Dann erst deuten: Wirkt die Figur stark, schwer, müde, abgewandt, in sich gesammelt?</a:t>
            </a:r>
          </a:p>
          <a:p>
            <a:pPr>
              <a:spcAft>
                <a:spcPts val="500"/>
              </a:spcAft>
              <a:defRPr sz="1700">
                <a:solidFill>
                  <a:srgbClr val="241F1A"/>
                </a:solidFill>
                <a:latin typeface="Arial"/>
              </a:defRPr>
            </a:pPr>
            <a:r>
              <a:t>Keine Deutung ohne Bildbeleg.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41F1A"/>
                </a:solidFill>
                <a:latin typeface="Georgia"/>
              </a:rPr>
              <a:t>Familie, Alltag, Genealogie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2296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>
                <a:solidFill>
                  <a:srgbClr val="6A594B"/>
                </a:solidFill>
                <a:latin typeface="Arial"/>
              </a:rPr>
              <a:t>Aus Namen werden Menschen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37376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6A594B"/>
                </a:solidFill>
              </a:rPr>
              <a:t>© 2026 Susanne Albers · SMS – Susanne macht Schule · www.susannealbers.de/schule/</a:t>
            </a:r>
          </a:p>
        </p:txBody>
      </p:sp>
      <p:pic>
        <p:nvPicPr>
          <p:cNvPr id="5" name="Picture 4" descr="01-abraham-isaak-jakob-jud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1325880"/>
            <a:ext cx="3383280" cy="2009869"/>
          </a:xfrm>
          <a:prstGeom prst="rect">
            <a:avLst/>
          </a:prstGeom>
        </p:spPr>
      </p:pic>
      <p:pic>
        <p:nvPicPr>
          <p:cNvPr id="6" name="Picture 5" descr="06-isai-david-salom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120" y="1325880"/>
            <a:ext cx="3383280" cy="1975836"/>
          </a:xfrm>
          <a:prstGeom prst="rect">
            <a:avLst/>
          </a:prstGeom>
        </p:spPr>
      </p:pic>
      <p:pic>
        <p:nvPicPr>
          <p:cNvPr id="7" name="Picture 6" descr="16-jakob-josef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3879" y="1325880"/>
            <a:ext cx="3383280" cy="20629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31520" y="4754880"/>
            <a:ext cx="107899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  <a:defRPr sz="1700">
                <a:solidFill>
                  <a:srgbClr val="241F1A"/>
                </a:solidFill>
                <a:latin typeface="Arial"/>
              </a:defRPr>
            </a:pPr>
            <a:r>
              <a:t>Genealogie ist hier nicht nur eine Liste. Sie wird sichtbar als Körper, Haltung, Beziehung, Kind, Müdigkeit und Generation.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41F1A"/>
                </a:solidFill>
                <a:latin typeface="Georgia"/>
              </a:rPr>
              <a:t>Rand und Mitte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2296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>
                <a:solidFill>
                  <a:srgbClr val="6A594B"/>
                </a:solidFill>
                <a:latin typeface="Arial"/>
              </a:rPr>
              <a:t>Warum das Übersehene didaktisch stark 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37376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6A594B"/>
                </a:solidFill>
              </a:rPr>
              <a:t>© 2026 Susanne Albers · SMS – Susanne macht Schule · www.susannealbers.de/schule/</a:t>
            </a:r>
          </a:p>
        </p:txBody>
      </p:sp>
      <p:pic>
        <p:nvPicPr>
          <p:cNvPr id="5" name="Picture 4" descr="suedwand-panoram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234440"/>
            <a:ext cx="5760720" cy="19589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29400" y="1417320"/>
            <a:ext cx="457200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900" b="1">
                <a:solidFill>
                  <a:srgbClr val="884634"/>
                </a:solidFill>
                <a:latin typeface="Georgia"/>
              </a:rPr>
              <a:t>Leitfrage</a:t>
            </a:r>
          </a:p>
          <a:p>
            <a:pPr>
              <a:spcAft>
                <a:spcPts val="500"/>
              </a:spcAft>
              <a:defRPr sz="1700">
                <a:solidFill>
                  <a:srgbClr val="241F1A"/>
                </a:solidFill>
                <a:latin typeface="Arial"/>
              </a:defRPr>
            </a:pPr>
            <a:r>
              <a:t>Die berühmte Mitte zieht den Blick an.</a:t>
            </a:r>
          </a:p>
          <a:p>
            <a:pPr>
              <a:spcAft>
                <a:spcPts val="500"/>
              </a:spcAft>
              <a:defRPr sz="1700">
                <a:solidFill>
                  <a:srgbClr val="241F1A"/>
                </a:solidFill>
                <a:latin typeface="Arial"/>
              </a:defRPr>
            </a:pPr>
            <a:r>
              <a:t>Der Rand erzählt leiser: Familien, Warten, Alltag, Körper, Generationen.</a:t>
            </a:r>
          </a:p>
          <a:p>
            <a:pPr>
              <a:spcAft>
                <a:spcPts val="500"/>
              </a:spcAft>
              <a:defRPr sz="1700">
                <a:solidFill>
                  <a:srgbClr val="241F1A"/>
                </a:solidFill>
                <a:latin typeface="Arial"/>
              </a:defRPr>
            </a:pPr>
            <a:r>
              <a:t>Diskussionsfrage: Ist der Rand weniger wichtig oder anders wichtig?</a:t>
            </a:r>
          </a:p>
          <a:p>
            <a:pPr>
              <a:spcAft>
                <a:spcPts val="500"/>
              </a:spcAft>
              <a:defRPr sz="1700">
                <a:solidFill>
                  <a:srgbClr val="241F1A"/>
                </a:solidFill>
                <a:latin typeface="Arial"/>
              </a:defRPr>
            </a:pPr>
            <a:r>
              <a:t>Übertragung: Welche Menschen und Geschichten übersehen wir heute?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41F1A"/>
                </a:solidFill>
                <a:latin typeface="Georgia"/>
              </a:rPr>
              <a:t>Verlust, Erinnerung, Rekonstruktion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2296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>
                <a:solidFill>
                  <a:srgbClr val="6A594B"/>
                </a:solidFill>
                <a:latin typeface="Arial"/>
              </a:rPr>
              <a:t>Wenn Bilder nur noch als Spuren bleiben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37376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6A594B"/>
                </a:solidFill>
              </a:rPr>
              <a:t>© 2026 Susanne Albers · SMS – Susanne macht Schule · www.susannealbers.de/schule/</a:t>
            </a:r>
          </a:p>
        </p:txBody>
      </p:sp>
      <p:pic>
        <p:nvPicPr>
          <p:cNvPr id="5" name="Picture 4" descr="01-abraham-isaak-jakob-jud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371600"/>
            <a:ext cx="4389120" cy="2607398"/>
          </a:xfrm>
          <a:prstGeom prst="rect">
            <a:avLst/>
          </a:prstGeom>
        </p:spPr>
      </p:pic>
      <p:pic>
        <p:nvPicPr>
          <p:cNvPr id="6" name="Picture 5" descr="02-perez-hezron-ram-historischer-stic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0" y="1371600"/>
            <a:ext cx="4389120" cy="26282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05840" y="4754880"/>
            <a:ext cx="996696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  <a:defRPr sz="1700">
                <a:solidFill>
                  <a:srgbClr val="241F1A"/>
                </a:solidFill>
                <a:latin typeface="Arial"/>
              </a:defRPr>
            </a:pPr>
            <a:r>
              <a:t>Historische Stiche zeigen: Kunstwerke haben Geschichte. Sie können beschädigt, verändert, kopiert, erinnert und neu gelesen werden.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41F1A"/>
                </a:solidFill>
                <a:latin typeface="Georgia"/>
              </a:rPr>
              <a:t>Materialübersicht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2296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>
                <a:solidFill>
                  <a:srgbClr val="6A594B"/>
                </a:solidFill>
                <a:latin typeface="Arial"/>
              </a:rPr>
              <a:t>Kostenlos nutzbar für Unterricht und private Bildungszwecke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37376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6A594B"/>
                </a:solidFill>
              </a:rPr>
              <a:t>© 2026 Susanne Albers · SMS – Susanne macht Schule · www.susannealbers.de/schule/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25880"/>
            <a:ext cx="530352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884634"/>
                </a:solidFill>
                <a:latin typeface="Georgia"/>
              </a:rPr>
              <a:t>Dieses Paket enthält</a:t>
            </a:r>
          </a:p>
          <a:p>
            <a:pPr>
              <a:spcAft>
                <a:spcPts val="500"/>
              </a:spcAft>
              <a:defRPr sz="1800">
                <a:solidFill>
                  <a:srgbClr val="241F1A"/>
                </a:solidFill>
                <a:latin typeface="Arial"/>
              </a:defRPr>
            </a:pPr>
            <a:r>
              <a:t>01 Lehrerhandreichung</a:t>
            </a:r>
          </a:p>
          <a:p>
            <a:pPr>
              <a:spcAft>
                <a:spcPts val="500"/>
              </a:spcAft>
              <a:defRPr sz="1800">
                <a:solidFill>
                  <a:srgbClr val="241F1A"/>
                </a:solidFill>
                <a:latin typeface="Arial"/>
              </a:defRPr>
            </a:pPr>
            <a:r>
              <a:t>02 Arbeitsblatt</a:t>
            </a:r>
          </a:p>
          <a:p>
            <a:pPr>
              <a:spcAft>
                <a:spcPts val="500"/>
              </a:spcAft>
              <a:defRPr sz="1800">
                <a:solidFill>
                  <a:srgbClr val="241F1A"/>
                </a:solidFill>
                <a:latin typeface="Arial"/>
              </a:defRPr>
            </a:pPr>
            <a:r>
              <a:t>03 Raum- und Rollenkarten</a:t>
            </a:r>
          </a:p>
          <a:p>
            <a:pPr>
              <a:spcAft>
                <a:spcPts val="500"/>
              </a:spcAft>
              <a:defRPr sz="1800">
                <a:solidFill>
                  <a:srgbClr val="241F1A"/>
                </a:solidFill>
                <a:latin typeface="Arial"/>
              </a:defRPr>
            </a:pPr>
            <a:r>
              <a:t>04 Lösungshinweise</a:t>
            </a:r>
          </a:p>
          <a:p>
            <a:pPr>
              <a:spcAft>
                <a:spcPts val="500"/>
              </a:spcAft>
              <a:defRPr sz="1800">
                <a:solidFill>
                  <a:srgbClr val="241F1A"/>
                </a:solidFill>
                <a:latin typeface="Arial"/>
              </a:defRPr>
            </a:pPr>
            <a:r>
              <a:t>05 Präsentation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09360" y="1325880"/>
            <a:ext cx="47548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884634"/>
                </a:solidFill>
                <a:latin typeface="Georgia"/>
              </a:rPr>
              <a:t>Didaktischer Kern</a:t>
            </a:r>
          </a:p>
          <a:p>
            <a:pPr>
              <a:spcAft>
                <a:spcPts val="500"/>
              </a:spcAft>
              <a:defRPr sz="1800">
                <a:solidFill>
                  <a:srgbClr val="241F1A"/>
                </a:solidFill>
                <a:latin typeface="Arial"/>
              </a:defRPr>
            </a:pPr>
            <a:r>
              <a:t>Ziel: mehr erklären, nicht voraussetzen.</a:t>
            </a:r>
          </a:p>
          <a:p>
            <a:pPr>
              <a:spcAft>
                <a:spcPts val="500"/>
              </a:spcAft>
              <a:defRPr sz="1800">
                <a:solidFill>
                  <a:srgbClr val="241F1A"/>
                </a:solidFill>
                <a:latin typeface="Arial"/>
              </a:defRPr>
            </a:pPr>
            <a:r>
              <a:t>Lehrkräfte bekommen Begriffe, Ablauf, Deutungshilfen und Bilder an die Hand.</a:t>
            </a:r>
          </a:p>
          <a:p>
            <a:pPr>
              <a:spcAft>
                <a:spcPts val="500"/>
              </a:spcAft>
              <a:defRPr sz="1800">
                <a:solidFill>
                  <a:srgbClr val="241F1A"/>
                </a:solidFill>
                <a:latin typeface="Arial"/>
              </a:defRPr>
            </a:pPr>
            <a:r>
              <a:t>Lernende bekommen klare Bildspuren statt trockener Namenslisten.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