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884634"/>
                </a:solidFill>
                <a:latin typeface="Georgia"/>
              </a:defRPr>
            </a:pPr>
            <a:r>
              <a:t>SMS – Susanne macht Schule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6400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241F1A"/>
                </a:solidFill>
                <a:latin typeface="Georgia"/>
              </a:defRPr>
            </a:pPr>
            <a:r>
              <a:t>Kurz erklärt: Leonardo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2331720"/>
            <a:ext cx="585216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0">
                <a:solidFill>
                  <a:srgbClr val="675C51"/>
                </a:solidFill>
                <a:latin typeface="Arial"/>
              </a:defRPr>
            </a:pPr>
            <a:r>
              <a:t>Begriffe, Quellen und Rettungssätze für Lehrkräfte</a:t>
            </a:r>
          </a:p>
        </p:txBody>
      </p:sp>
      <p:pic>
        <p:nvPicPr>
          <p:cNvPr id="5" name="Picture 4" descr="vitru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340" y="292608"/>
            <a:ext cx="4480560" cy="62727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41F1A"/>
                </a:solidFill>
                <a:latin typeface="Georgia"/>
              </a:defRPr>
            </a:pPr>
            <a:r>
              <a:t>Kurz erklärt: Begriffe, die schnell Nachfragen auslösen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Leonardo da Vinci: Künstler, Forscher, </a:t>
            </a:r>
            <a:r>
              <a:rPr dirty="0" err="1"/>
              <a:t>Erfinder</a:t>
            </a:r>
            <a:r>
              <a:rPr dirty="0"/>
              <a:t> und Beobachter der Renaissance. </a:t>
            </a:r>
            <a:r>
              <a:rPr dirty="0" err="1"/>
              <a:t>Wichtig</a:t>
            </a:r>
            <a:r>
              <a:rPr dirty="0"/>
              <a:t>: nicht </a:t>
            </a:r>
            <a:r>
              <a:rPr dirty="0" err="1"/>
              <a:t>nur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„Maler-Genie“ </a:t>
            </a:r>
            <a:r>
              <a:rPr dirty="0" err="1"/>
              <a:t>behandeln</a:t>
            </a:r>
            <a:r>
              <a:rPr dirty="0"/>
              <a:t>, </a:t>
            </a:r>
            <a:r>
              <a:rPr dirty="0" err="1"/>
              <a:t>sondern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jemanden</a:t>
            </a:r>
            <a:r>
              <a:rPr dirty="0"/>
              <a:t>, der Bilder, Körper, Technik und </a:t>
            </a:r>
            <a:r>
              <a:rPr dirty="0" err="1"/>
              <a:t>Natur</a:t>
            </a:r>
            <a:r>
              <a:rPr dirty="0"/>
              <a:t> </a:t>
            </a:r>
            <a:r>
              <a:rPr dirty="0" err="1"/>
              <a:t>zusammen</a:t>
            </a:r>
            <a:r>
              <a:rPr dirty="0"/>
              <a:t> </a:t>
            </a:r>
            <a:r>
              <a:rPr dirty="0" err="1"/>
              <a:t>dachte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Porträt</a:t>
            </a:r>
            <a:r>
              <a:rPr dirty="0"/>
              <a:t>: Ein </a:t>
            </a:r>
            <a:r>
              <a:rPr dirty="0" err="1"/>
              <a:t>Porträt</a:t>
            </a:r>
            <a:r>
              <a:rPr dirty="0"/>
              <a:t> </a:t>
            </a:r>
            <a:r>
              <a:rPr dirty="0" err="1"/>
              <a:t>zeigt</a:t>
            </a:r>
            <a:r>
              <a:rPr dirty="0"/>
              <a:t> </a:t>
            </a:r>
            <a:r>
              <a:rPr dirty="0" err="1"/>
              <a:t>einen</a:t>
            </a:r>
            <a:r>
              <a:rPr dirty="0"/>
              <a:t> Menschen, </a:t>
            </a:r>
            <a:r>
              <a:rPr dirty="0" err="1"/>
              <a:t>aber</a:t>
            </a:r>
            <a:r>
              <a:rPr dirty="0"/>
              <a:t> es </a:t>
            </a:r>
            <a:r>
              <a:rPr dirty="0" err="1"/>
              <a:t>beweist</a:t>
            </a:r>
            <a:r>
              <a:rPr dirty="0"/>
              <a:t> nicht </a:t>
            </a:r>
            <a:r>
              <a:rPr dirty="0" err="1"/>
              <a:t>automatisch</a:t>
            </a:r>
            <a:r>
              <a:rPr dirty="0"/>
              <a:t> </a:t>
            </a:r>
            <a:r>
              <a:rPr dirty="0" err="1"/>
              <a:t>dessen</a:t>
            </a:r>
            <a:r>
              <a:rPr dirty="0"/>
              <a:t> </a:t>
            </a:r>
            <a:r>
              <a:rPr dirty="0" err="1"/>
              <a:t>Charakter</a:t>
            </a:r>
            <a:r>
              <a:rPr dirty="0"/>
              <a:t>. </a:t>
            </a:r>
            <a:r>
              <a:rPr dirty="0" err="1"/>
              <a:t>Haltung</a:t>
            </a:r>
            <a:r>
              <a:rPr dirty="0"/>
              <a:t>, </a:t>
            </a:r>
            <a:r>
              <a:rPr dirty="0" err="1"/>
              <a:t>Kleidung</a:t>
            </a:r>
            <a:r>
              <a:rPr dirty="0"/>
              <a:t>, Blick und </a:t>
            </a:r>
            <a:r>
              <a:rPr dirty="0" err="1"/>
              <a:t>Hintergrund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immer </a:t>
            </a:r>
            <a:r>
              <a:rPr dirty="0" err="1"/>
              <a:t>gestaltet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Sfumato: Eine </a:t>
            </a:r>
            <a:r>
              <a:rPr dirty="0" err="1"/>
              <a:t>Malweise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sehr</a:t>
            </a:r>
            <a:r>
              <a:rPr dirty="0"/>
              <a:t> </a:t>
            </a:r>
            <a:r>
              <a:rPr dirty="0" err="1"/>
              <a:t>weichen</a:t>
            </a:r>
            <a:r>
              <a:rPr dirty="0"/>
              <a:t> </a:t>
            </a:r>
            <a:r>
              <a:rPr dirty="0" err="1"/>
              <a:t>Übergängen</a:t>
            </a:r>
            <a:r>
              <a:rPr dirty="0"/>
              <a:t>, </a:t>
            </a:r>
            <a:r>
              <a:rPr dirty="0" err="1"/>
              <a:t>besonders</a:t>
            </a:r>
            <a:r>
              <a:rPr dirty="0"/>
              <a:t> an Mund, Augen und Schatten. Das Wort </a:t>
            </a:r>
            <a:r>
              <a:rPr dirty="0" err="1"/>
              <a:t>hängt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„Rauch“ </a:t>
            </a:r>
            <a:r>
              <a:rPr dirty="0" err="1"/>
              <a:t>zusammen</a:t>
            </a:r>
            <a:r>
              <a:rPr dirty="0"/>
              <a:t>: </a:t>
            </a:r>
            <a:r>
              <a:rPr dirty="0" err="1"/>
              <a:t>Konturen</a:t>
            </a:r>
            <a:r>
              <a:rPr dirty="0"/>
              <a:t> </a:t>
            </a:r>
            <a:r>
              <a:rPr dirty="0" err="1"/>
              <a:t>wirken</a:t>
            </a:r>
            <a:r>
              <a:rPr dirty="0"/>
              <a:t> nicht hart </a:t>
            </a:r>
            <a:r>
              <a:rPr dirty="0" err="1"/>
              <a:t>ausgeschnitten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Vitruvianischer</a:t>
            </a:r>
            <a:r>
              <a:rPr dirty="0"/>
              <a:t> Mensch: Leonardos </a:t>
            </a:r>
            <a:r>
              <a:rPr dirty="0" err="1"/>
              <a:t>berühmte</a:t>
            </a:r>
            <a:r>
              <a:rPr dirty="0"/>
              <a:t> </a:t>
            </a:r>
            <a:r>
              <a:rPr dirty="0" err="1"/>
              <a:t>Proportionsstudie</a:t>
            </a:r>
            <a:r>
              <a:rPr dirty="0"/>
              <a:t>. „</a:t>
            </a:r>
            <a:r>
              <a:rPr dirty="0" err="1"/>
              <a:t>Vitruvianisch</a:t>
            </a:r>
            <a:r>
              <a:rPr dirty="0"/>
              <a:t>“ </a:t>
            </a:r>
            <a:r>
              <a:rPr dirty="0" err="1"/>
              <a:t>heißt</a:t>
            </a:r>
            <a:r>
              <a:rPr dirty="0"/>
              <a:t>: </a:t>
            </a:r>
            <a:r>
              <a:rPr dirty="0" err="1"/>
              <a:t>nach</a:t>
            </a:r>
            <a:r>
              <a:rPr dirty="0"/>
              <a:t> den </a:t>
            </a:r>
            <a:r>
              <a:rPr dirty="0" err="1"/>
              <a:t>Überlegungen</a:t>
            </a:r>
            <a:r>
              <a:rPr dirty="0"/>
              <a:t> des </a:t>
            </a:r>
            <a:r>
              <a:rPr dirty="0" err="1"/>
              <a:t>römischen</a:t>
            </a:r>
            <a:r>
              <a:rPr dirty="0"/>
              <a:t> </a:t>
            </a:r>
            <a:r>
              <a:rPr dirty="0" err="1"/>
              <a:t>Architekturtheoretikers</a:t>
            </a:r>
            <a:r>
              <a:rPr dirty="0"/>
              <a:t> </a:t>
            </a:r>
            <a:r>
              <a:rPr dirty="0" err="1"/>
              <a:t>Vitruv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Vitruv</a:t>
            </a:r>
            <a:r>
              <a:rPr dirty="0"/>
              <a:t>: Marcus Vitruvius Pollio war </a:t>
            </a:r>
            <a:r>
              <a:rPr dirty="0" err="1"/>
              <a:t>ein</a:t>
            </a:r>
            <a:r>
              <a:rPr dirty="0"/>
              <a:t> </a:t>
            </a:r>
            <a:r>
              <a:rPr dirty="0" err="1"/>
              <a:t>römischer</a:t>
            </a:r>
            <a:r>
              <a:rPr dirty="0"/>
              <a:t> Architekt und Autor. Er </a:t>
            </a:r>
            <a:r>
              <a:rPr dirty="0" err="1"/>
              <a:t>schrieb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Architektur</a:t>
            </a:r>
            <a:r>
              <a:rPr dirty="0"/>
              <a:t>, </a:t>
            </a:r>
            <a:r>
              <a:rPr dirty="0" err="1"/>
              <a:t>Maß</a:t>
            </a:r>
            <a:r>
              <a:rPr dirty="0"/>
              <a:t>, Proportion und den </a:t>
            </a:r>
            <a:r>
              <a:rPr dirty="0" err="1"/>
              <a:t>menschlichen</a:t>
            </a:r>
            <a:r>
              <a:rPr dirty="0"/>
              <a:t> Körper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Maßbezug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Nicht alles erklären. Nur niemanden ins offene Messer laufen lassen.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41F1A"/>
                </a:solidFill>
                <a:latin typeface="Georgia"/>
              </a:defRPr>
            </a:pPr>
            <a:r>
              <a:t>Noch mehr Rettungssätze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Zuschreibung</a:t>
            </a:r>
            <a:r>
              <a:rPr dirty="0"/>
              <a:t>: Nicht </a:t>
            </a:r>
            <a:r>
              <a:rPr dirty="0" err="1"/>
              <a:t>jedes</a:t>
            </a:r>
            <a:r>
              <a:rPr dirty="0"/>
              <a:t> Bild, das </a:t>
            </a:r>
            <a:r>
              <a:rPr dirty="0" err="1"/>
              <a:t>nach</a:t>
            </a:r>
            <a:r>
              <a:rPr dirty="0"/>
              <a:t> Leonardo </a:t>
            </a:r>
            <a:r>
              <a:rPr dirty="0" err="1"/>
              <a:t>aussieht</a:t>
            </a:r>
            <a:r>
              <a:rPr dirty="0"/>
              <a:t>,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sicher</a:t>
            </a:r>
            <a:r>
              <a:rPr dirty="0"/>
              <a:t> von Leonardo. </a:t>
            </a:r>
            <a:r>
              <a:rPr dirty="0" err="1"/>
              <a:t>Kunstgeschichte</a:t>
            </a:r>
            <a:r>
              <a:rPr dirty="0"/>
              <a:t> </a:t>
            </a:r>
            <a:r>
              <a:rPr dirty="0" err="1"/>
              <a:t>arbeitet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Quellen</a:t>
            </a:r>
            <a:r>
              <a:rPr dirty="0"/>
              <a:t>, Stil, Technik, </a:t>
            </a:r>
            <a:r>
              <a:rPr dirty="0" err="1"/>
              <a:t>Werkstatt</a:t>
            </a:r>
            <a:r>
              <a:rPr dirty="0"/>
              <a:t> und Forschung.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Werkstatt</a:t>
            </a:r>
            <a:r>
              <a:rPr dirty="0"/>
              <a:t>: Viele </a:t>
            </a:r>
            <a:r>
              <a:rPr dirty="0" err="1"/>
              <a:t>Renaissancewerke</a:t>
            </a:r>
            <a:r>
              <a:rPr dirty="0"/>
              <a:t> </a:t>
            </a:r>
            <a:r>
              <a:rPr dirty="0" err="1"/>
              <a:t>entstanden</a:t>
            </a:r>
            <a:r>
              <a:rPr dirty="0"/>
              <a:t> nicht </a:t>
            </a:r>
            <a:r>
              <a:rPr dirty="0" err="1"/>
              <a:t>völlig</a:t>
            </a:r>
            <a:r>
              <a:rPr dirty="0"/>
              <a:t> </a:t>
            </a:r>
            <a:r>
              <a:rPr dirty="0" err="1"/>
              <a:t>allein</a:t>
            </a:r>
            <a:r>
              <a:rPr dirty="0"/>
              <a:t>. Meister, Schüler, </a:t>
            </a:r>
            <a:r>
              <a:rPr dirty="0" err="1"/>
              <a:t>Gehilfen</a:t>
            </a:r>
            <a:r>
              <a:rPr dirty="0"/>
              <a:t> und </a:t>
            </a:r>
            <a:r>
              <a:rPr dirty="0" err="1"/>
              <a:t>Werkstattpraxis</a:t>
            </a:r>
            <a:r>
              <a:rPr dirty="0"/>
              <a:t> </a:t>
            </a:r>
            <a:r>
              <a:rPr dirty="0" err="1"/>
              <a:t>gehören</a:t>
            </a:r>
            <a:r>
              <a:rPr dirty="0"/>
              <a:t> </a:t>
            </a:r>
            <a:r>
              <a:rPr dirty="0" err="1"/>
              <a:t>mitgedacht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Sodomie</a:t>
            </a:r>
            <a:r>
              <a:rPr dirty="0"/>
              <a:t>: </a:t>
            </a:r>
            <a:r>
              <a:rPr dirty="0" err="1"/>
              <a:t>Historischer</a:t>
            </a:r>
            <a:r>
              <a:rPr dirty="0"/>
              <a:t> </a:t>
            </a:r>
            <a:r>
              <a:rPr dirty="0" err="1"/>
              <a:t>Rechtsbegriff</a:t>
            </a:r>
            <a:r>
              <a:rPr dirty="0"/>
              <a:t>, nicht </a:t>
            </a:r>
            <a:r>
              <a:rPr dirty="0" err="1"/>
              <a:t>einfach</a:t>
            </a:r>
            <a:r>
              <a:rPr dirty="0"/>
              <a:t> </a:t>
            </a:r>
            <a:r>
              <a:rPr dirty="0" err="1"/>
              <a:t>ein</a:t>
            </a:r>
            <a:r>
              <a:rPr dirty="0"/>
              <a:t> </a:t>
            </a:r>
            <a:r>
              <a:rPr dirty="0" err="1"/>
              <a:t>heutiger</a:t>
            </a:r>
            <a:r>
              <a:rPr dirty="0"/>
              <a:t> </a:t>
            </a:r>
            <a:r>
              <a:rPr dirty="0" err="1"/>
              <a:t>Identitätsbegriff</a:t>
            </a:r>
            <a:r>
              <a:rPr dirty="0"/>
              <a:t>. Bei Leonardo gab es </a:t>
            </a:r>
            <a:r>
              <a:rPr dirty="0" err="1"/>
              <a:t>einen</a:t>
            </a:r>
            <a:r>
              <a:rPr dirty="0"/>
              <a:t> </a:t>
            </a:r>
            <a:r>
              <a:rPr dirty="0" err="1"/>
              <a:t>Vorwurf</a:t>
            </a:r>
            <a:r>
              <a:rPr dirty="0"/>
              <a:t>, </a:t>
            </a:r>
            <a:r>
              <a:rPr dirty="0" err="1"/>
              <a:t>aber</a:t>
            </a:r>
            <a:r>
              <a:rPr dirty="0"/>
              <a:t> </a:t>
            </a:r>
            <a:r>
              <a:rPr dirty="0" err="1"/>
              <a:t>keine</a:t>
            </a:r>
            <a:r>
              <a:rPr dirty="0"/>
              <a:t> </a:t>
            </a:r>
            <a:r>
              <a:rPr dirty="0" err="1"/>
              <a:t>Verurteilung</a:t>
            </a:r>
            <a:r>
              <a:rPr dirty="0"/>
              <a:t>. Also </a:t>
            </a:r>
            <a:r>
              <a:rPr dirty="0" err="1"/>
              <a:t>vorsichtig</a:t>
            </a:r>
            <a:r>
              <a:rPr dirty="0"/>
              <a:t> und </a:t>
            </a:r>
            <a:r>
              <a:rPr dirty="0" err="1"/>
              <a:t>sachlich</a:t>
            </a:r>
            <a:r>
              <a:rPr dirty="0"/>
              <a:t> </a:t>
            </a:r>
            <a:r>
              <a:rPr dirty="0" err="1"/>
              <a:t>formulieren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Johannes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Abendmahl</a:t>
            </a:r>
            <a:r>
              <a:rPr dirty="0"/>
              <a:t>: Die </a:t>
            </a:r>
            <a:r>
              <a:rPr dirty="0" err="1"/>
              <a:t>jugendlich</a:t>
            </a:r>
            <a:r>
              <a:rPr dirty="0"/>
              <a:t> </a:t>
            </a:r>
            <a:r>
              <a:rPr dirty="0" err="1"/>
              <a:t>wirkende</a:t>
            </a:r>
            <a:r>
              <a:rPr dirty="0"/>
              <a:t> </a:t>
            </a:r>
            <a:r>
              <a:rPr dirty="0" err="1"/>
              <a:t>Figur</a:t>
            </a:r>
            <a:r>
              <a:rPr dirty="0"/>
              <a:t> </a:t>
            </a:r>
            <a:r>
              <a:rPr dirty="0" err="1"/>
              <a:t>neben</a:t>
            </a:r>
            <a:r>
              <a:rPr dirty="0"/>
              <a:t> Jesus </a:t>
            </a:r>
            <a:r>
              <a:rPr dirty="0" err="1"/>
              <a:t>wird</a:t>
            </a:r>
            <a:r>
              <a:rPr dirty="0"/>
              <a:t> </a:t>
            </a:r>
            <a:r>
              <a:rPr dirty="0" err="1"/>
              <a:t>traditionell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Johannes </a:t>
            </a:r>
            <a:r>
              <a:rPr dirty="0" err="1"/>
              <a:t>verstanden</a:t>
            </a:r>
            <a:r>
              <a:rPr dirty="0"/>
              <a:t>, nicht </a:t>
            </a:r>
            <a:r>
              <a:rPr dirty="0" err="1"/>
              <a:t>als</a:t>
            </a:r>
            <a:r>
              <a:rPr dirty="0"/>
              <a:t> Frau. Die Irritation </a:t>
            </a:r>
            <a:r>
              <a:rPr dirty="0" err="1"/>
              <a:t>kann</a:t>
            </a:r>
            <a:r>
              <a:rPr dirty="0"/>
              <a:t> </a:t>
            </a:r>
            <a:r>
              <a:rPr dirty="0" err="1"/>
              <a:t>aber</a:t>
            </a:r>
            <a:r>
              <a:rPr dirty="0"/>
              <a:t> gut </a:t>
            </a:r>
            <a:r>
              <a:rPr dirty="0" err="1"/>
              <a:t>zur</a:t>
            </a:r>
            <a:r>
              <a:rPr dirty="0"/>
              <a:t> </a:t>
            </a:r>
            <a:r>
              <a:rPr dirty="0" err="1"/>
              <a:t>Bildbetrachtung</a:t>
            </a:r>
            <a:r>
              <a:rPr dirty="0"/>
              <a:t> </a:t>
            </a:r>
            <a:r>
              <a:rPr dirty="0" err="1"/>
              <a:t>genutzt</a:t>
            </a:r>
            <a:r>
              <a:rPr dirty="0"/>
              <a:t> </a:t>
            </a:r>
            <a:r>
              <a:rPr dirty="0" err="1"/>
              <a:t>werden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© 2026 Susanne Albers · SMS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41F1A"/>
                </a:solidFill>
                <a:latin typeface="Georgia"/>
              </a:defRPr>
            </a:pPr>
            <a:r>
              <a:t>Wo steht das eigentlich?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Die </a:t>
            </a:r>
            <a:r>
              <a:rPr dirty="0" err="1"/>
              <a:t>Verkündigung</a:t>
            </a:r>
            <a:r>
              <a:rPr dirty="0"/>
              <a:t>: Lukasevangelium 1,26-38 — Der Engel Gabriel </a:t>
            </a:r>
            <a:r>
              <a:rPr dirty="0" err="1"/>
              <a:t>kündigt</a:t>
            </a:r>
            <a:r>
              <a:rPr dirty="0"/>
              <a:t> Maria die </a:t>
            </a:r>
            <a:r>
              <a:rPr dirty="0" err="1"/>
              <a:t>Geburt</a:t>
            </a:r>
            <a:r>
              <a:rPr dirty="0"/>
              <a:t> Jesu an. Für Bilder der </a:t>
            </a:r>
            <a:r>
              <a:rPr dirty="0" err="1"/>
              <a:t>Verkündigung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Engel, Maria, Buch, </a:t>
            </a:r>
            <a:r>
              <a:rPr dirty="0" err="1"/>
              <a:t>Innenraum</a:t>
            </a:r>
            <a:r>
              <a:rPr dirty="0"/>
              <a:t> und </a:t>
            </a:r>
            <a:r>
              <a:rPr dirty="0" err="1"/>
              <a:t>Reaktion</a:t>
            </a:r>
            <a:r>
              <a:rPr dirty="0"/>
              <a:t> Marias </a:t>
            </a:r>
            <a:r>
              <a:rPr dirty="0" err="1"/>
              <a:t>wichtig</a:t>
            </a:r>
            <a:r>
              <a:rPr dirty="0"/>
              <a:t>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Das </a:t>
            </a:r>
            <a:r>
              <a:rPr dirty="0" err="1"/>
              <a:t>Abendmahl</a:t>
            </a:r>
            <a:r>
              <a:rPr dirty="0"/>
              <a:t>: Matthäus 26,20-29; Markus 14,17-25; Lukas 22,14-23; Johannes 13 — Jesus </a:t>
            </a:r>
            <a:r>
              <a:rPr dirty="0" err="1"/>
              <a:t>sitzt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den </a:t>
            </a:r>
            <a:r>
              <a:rPr dirty="0" err="1"/>
              <a:t>Jüngern</a:t>
            </a:r>
            <a:r>
              <a:rPr dirty="0"/>
              <a:t> </a:t>
            </a:r>
            <a:r>
              <a:rPr dirty="0" err="1"/>
              <a:t>beim</a:t>
            </a:r>
            <a:r>
              <a:rPr dirty="0"/>
              <a:t> </a:t>
            </a:r>
            <a:r>
              <a:rPr dirty="0" err="1"/>
              <a:t>letzten</a:t>
            </a:r>
            <a:r>
              <a:rPr dirty="0"/>
              <a:t> Mahl und </a:t>
            </a:r>
            <a:r>
              <a:rPr dirty="0" err="1"/>
              <a:t>kündigt</a:t>
            </a:r>
            <a:r>
              <a:rPr dirty="0"/>
              <a:t> </a:t>
            </a:r>
            <a:r>
              <a:rPr dirty="0" err="1"/>
              <a:t>Verrat</a:t>
            </a:r>
            <a:r>
              <a:rPr dirty="0"/>
              <a:t> an. Leonardos Bild </a:t>
            </a:r>
            <a:r>
              <a:rPr dirty="0" err="1"/>
              <a:t>zeigt</a:t>
            </a:r>
            <a:r>
              <a:rPr dirty="0"/>
              <a:t> </a:t>
            </a:r>
            <a:r>
              <a:rPr dirty="0" err="1"/>
              <a:t>genau</a:t>
            </a:r>
            <a:r>
              <a:rPr dirty="0"/>
              <a:t> </a:t>
            </a:r>
            <a:r>
              <a:rPr dirty="0" err="1"/>
              <a:t>diese</a:t>
            </a:r>
            <a:r>
              <a:rPr dirty="0"/>
              <a:t> </a:t>
            </a:r>
            <a:r>
              <a:rPr dirty="0" err="1"/>
              <a:t>gespannte</a:t>
            </a:r>
            <a:r>
              <a:rPr dirty="0"/>
              <a:t> </a:t>
            </a:r>
            <a:r>
              <a:rPr dirty="0" err="1"/>
              <a:t>Reaktion</a:t>
            </a:r>
            <a:r>
              <a:rPr dirty="0"/>
              <a:t> der Gruppe.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Vitruvianischer</a:t>
            </a:r>
            <a:r>
              <a:rPr dirty="0"/>
              <a:t> Mensch: </a:t>
            </a:r>
            <a:r>
              <a:rPr dirty="0" err="1"/>
              <a:t>Vitruv</a:t>
            </a:r>
            <a:r>
              <a:rPr dirty="0"/>
              <a:t>, De </a:t>
            </a:r>
            <a:r>
              <a:rPr dirty="0" err="1"/>
              <a:t>architectura</a:t>
            </a:r>
            <a:r>
              <a:rPr dirty="0"/>
              <a:t>, Buch 3 — Leonardo </a:t>
            </a:r>
            <a:r>
              <a:rPr dirty="0" err="1"/>
              <a:t>prüft</a:t>
            </a:r>
            <a:r>
              <a:rPr dirty="0"/>
              <a:t> die </a:t>
            </a:r>
            <a:r>
              <a:rPr dirty="0" err="1"/>
              <a:t>antike</a:t>
            </a:r>
            <a:r>
              <a:rPr dirty="0"/>
              <a:t> Idee, </a:t>
            </a:r>
            <a:r>
              <a:rPr dirty="0" err="1"/>
              <a:t>dass</a:t>
            </a:r>
            <a:r>
              <a:rPr dirty="0"/>
              <a:t> der </a:t>
            </a:r>
            <a:r>
              <a:rPr dirty="0" err="1"/>
              <a:t>menschliche</a:t>
            </a:r>
            <a:r>
              <a:rPr dirty="0"/>
              <a:t> Körper </a:t>
            </a:r>
            <a:r>
              <a:rPr dirty="0" err="1"/>
              <a:t>nach</a:t>
            </a:r>
            <a:r>
              <a:rPr dirty="0"/>
              <a:t> </a:t>
            </a:r>
            <a:r>
              <a:rPr dirty="0" err="1"/>
              <a:t>bestimmten</a:t>
            </a:r>
            <a:r>
              <a:rPr dirty="0"/>
              <a:t> </a:t>
            </a:r>
            <a:r>
              <a:rPr dirty="0" err="1"/>
              <a:t>Proportionen</a:t>
            </a:r>
            <a:r>
              <a:rPr dirty="0"/>
              <a:t> in Kreis und Quadrat </a:t>
            </a:r>
            <a:r>
              <a:rPr dirty="0" err="1"/>
              <a:t>passt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41F1A"/>
                </a:solidFill>
                <a:latin typeface="Georgia"/>
              </a:defRPr>
            </a:pPr>
            <a:r>
              <a:t>Fragen, die kommen könnten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Wer</a:t>
            </a:r>
            <a:r>
              <a:rPr dirty="0"/>
              <a:t> war </a:t>
            </a:r>
            <a:r>
              <a:rPr dirty="0" err="1"/>
              <a:t>Vitruv</a:t>
            </a:r>
            <a:r>
              <a:rPr dirty="0"/>
              <a:t>? — Ein </a:t>
            </a:r>
            <a:r>
              <a:rPr dirty="0" err="1"/>
              <a:t>römischer</a:t>
            </a:r>
            <a:r>
              <a:rPr dirty="0"/>
              <a:t> </a:t>
            </a:r>
            <a:r>
              <a:rPr dirty="0" err="1"/>
              <a:t>Architekturtheoretiker</a:t>
            </a:r>
            <a:r>
              <a:rPr dirty="0"/>
              <a:t>. Leonardo </a:t>
            </a:r>
            <a:r>
              <a:rPr dirty="0" err="1"/>
              <a:t>bezog</a:t>
            </a:r>
            <a:r>
              <a:rPr dirty="0"/>
              <a:t> </a:t>
            </a:r>
            <a:r>
              <a:rPr dirty="0" err="1"/>
              <a:t>sich</a:t>
            </a:r>
            <a:r>
              <a:rPr dirty="0"/>
              <a:t> auf </a:t>
            </a:r>
            <a:r>
              <a:rPr dirty="0" err="1"/>
              <a:t>dessen</a:t>
            </a:r>
            <a:r>
              <a:rPr dirty="0"/>
              <a:t> Gedanken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Maß</a:t>
            </a:r>
            <a:r>
              <a:rPr dirty="0"/>
              <a:t> und Proportion.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Warum</a:t>
            </a:r>
            <a:r>
              <a:rPr dirty="0"/>
              <a:t> </a:t>
            </a:r>
            <a:r>
              <a:rPr dirty="0" err="1"/>
              <a:t>fehlen</a:t>
            </a:r>
            <a:r>
              <a:rPr dirty="0"/>
              <a:t> Ginevra de’ Benci die Hände? — </a:t>
            </a:r>
            <a:r>
              <a:rPr dirty="0" err="1"/>
              <a:t>Wahrscheinlich</a:t>
            </a:r>
            <a:r>
              <a:rPr dirty="0"/>
              <a:t> </a:t>
            </a:r>
            <a:r>
              <a:rPr dirty="0" err="1"/>
              <a:t>wurde</a:t>
            </a:r>
            <a:r>
              <a:rPr dirty="0"/>
              <a:t> das Bild </a:t>
            </a:r>
            <a:r>
              <a:rPr dirty="0" err="1"/>
              <a:t>unten</a:t>
            </a:r>
            <a:r>
              <a:rPr dirty="0"/>
              <a:t> </a:t>
            </a:r>
            <a:r>
              <a:rPr dirty="0" err="1"/>
              <a:t>beschnitten</a:t>
            </a:r>
            <a:r>
              <a:rPr dirty="0"/>
              <a:t>. Das Fehlen </a:t>
            </a:r>
            <a:r>
              <a:rPr dirty="0" err="1"/>
              <a:t>ist</a:t>
            </a:r>
            <a:r>
              <a:rPr dirty="0"/>
              <a:t> also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Rätsel</a:t>
            </a:r>
            <a:r>
              <a:rPr dirty="0"/>
              <a:t> der </a:t>
            </a:r>
            <a:r>
              <a:rPr dirty="0" err="1"/>
              <a:t>dargestellten</a:t>
            </a:r>
            <a:r>
              <a:rPr dirty="0"/>
              <a:t> Frau, </a:t>
            </a:r>
            <a:r>
              <a:rPr dirty="0" err="1"/>
              <a:t>sondern</a:t>
            </a:r>
            <a:r>
              <a:rPr dirty="0"/>
              <a:t> des </a:t>
            </a:r>
            <a:r>
              <a:rPr dirty="0" err="1"/>
              <a:t>Bildformats</a:t>
            </a:r>
            <a:r>
              <a:rPr dirty="0"/>
              <a:t> und seiner </a:t>
            </a:r>
            <a:r>
              <a:rPr dirty="0" err="1"/>
              <a:t>Geschichte</a:t>
            </a:r>
            <a:r>
              <a:rPr dirty="0"/>
              <a:t>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War Leonardo </a:t>
            </a:r>
            <a:r>
              <a:rPr dirty="0" err="1"/>
              <a:t>wirklich</a:t>
            </a:r>
            <a:r>
              <a:rPr dirty="0"/>
              <a:t> </a:t>
            </a:r>
            <a:r>
              <a:rPr dirty="0" err="1"/>
              <a:t>homosexuell</a:t>
            </a:r>
            <a:r>
              <a:rPr dirty="0"/>
              <a:t>? — Dazu nicht </a:t>
            </a:r>
            <a:r>
              <a:rPr dirty="0" err="1"/>
              <a:t>vorschnell</a:t>
            </a:r>
            <a:r>
              <a:rPr dirty="0"/>
              <a:t> </a:t>
            </a:r>
            <a:r>
              <a:rPr dirty="0" err="1"/>
              <a:t>sichere</a:t>
            </a:r>
            <a:r>
              <a:rPr dirty="0"/>
              <a:t> </a:t>
            </a:r>
            <a:r>
              <a:rPr dirty="0" err="1"/>
              <a:t>Aussagen</a:t>
            </a:r>
            <a:r>
              <a:rPr dirty="0"/>
              <a:t> </a:t>
            </a:r>
            <a:r>
              <a:rPr dirty="0" err="1"/>
              <a:t>machen</a:t>
            </a:r>
            <a:r>
              <a:rPr dirty="0"/>
              <a:t>. Sicher </a:t>
            </a:r>
            <a:r>
              <a:rPr dirty="0" err="1"/>
              <a:t>ist</a:t>
            </a:r>
            <a:r>
              <a:rPr dirty="0"/>
              <a:t>: Es gab </a:t>
            </a:r>
            <a:r>
              <a:rPr dirty="0" err="1"/>
              <a:t>einen</a:t>
            </a:r>
            <a:r>
              <a:rPr dirty="0"/>
              <a:t> </a:t>
            </a:r>
            <a:r>
              <a:rPr dirty="0" err="1"/>
              <a:t>historischen</a:t>
            </a:r>
            <a:r>
              <a:rPr dirty="0"/>
              <a:t> </a:t>
            </a:r>
            <a:r>
              <a:rPr dirty="0" err="1"/>
              <a:t>Vorwurf</a:t>
            </a:r>
            <a:r>
              <a:rPr dirty="0"/>
              <a:t> </a:t>
            </a:r>
            <a:r>
              <a:rPr dirty="0" err="1"/>
              <a:t>wegen</a:t>
            </a:r>
            <a:r>
              <a:rPr dirty="0"/>
              <a:t> „</a:t>
            </a:r>
            <a:r>
              <a:rPr dirty="0" err="1"/>
              <a:t>Sodomie</a:t>
            </a:r>
            <a:r>
              <a:rPr dirty="0"/>
              <a:t>“, der nicht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einer</a:t>
            </a:r>
            <a:r>
              <a:rPr dirty="0"/>
              <a:t> </a:t>
            </a:r>
            <a:r>
              <a:rPr dirty="0" err="1"/>
              <a:t>Verurteilung</a:t>
            </a:r>
            <a:r>
              <a:rPr dirty="0"/>
              <a:t> </a:t>
            </a:r>
            <a:r>
              <a:rPr dirty="0" err="1"/>
              <a:t>führte</a:t>
            </a:r>
            <a:r>
              <a:rPr dirty="0"/>
              <a:t>.</a:t>
            </a:r>
            <a:endParaRPr lang="de-DE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Ist</a:t>
            </a:r>
            <a:r>
              <a:rPr dirty="0"/>
              <a:t> Johannes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Abendmahl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Frau? — </a:t>
            </a:r>
            <a:r>
              <a:rPr dirty="0" err="1"/>
              <a:t>Traditionell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es Johannes. Die </a:t>
            </a:r>
            <a:r>
              <a:rPr dirty="0" err="1"/>
              <a:t>weiche</a:t>
            </a:r>
            <a:r>
              <a:rPr dirty="0"/>
              <a:t> </a:t>
            </a:r>
            <a:r>
              <a:rPr dirty="0" err="1"/>
              <a:t>Jugendlichkeit</a:t>
            </a:r>
            <a:r>
              <a:rPr dirty="0"/>
              <a:t> </a:t>
            </a:r>
            <a:r>
              <a:rPr dirty="0" err="1"/>
              <a:t>wirkt</a:t>
            </a:r>
            <a:r>
              <a:rPr dirty="0"/>
              <a:t> </a:t>
            </a:r>
            <a:r>
              <a:rPr dirty="0" err="1"/>
              <a:t>heute</a:t>
            </a:r>
            <a:r>
              <a:rPr dirty="0"/>
              <a:t> </a:t>
            </a:r>
            <a:r>
              <a:rPr dirty="0" err="1"/>
              <a:t>irritierend</a:t>
            </a:r>
            <a:r>
              <a:rPr dirty="0"/>
              <a:t>,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aber</a:t>
            </a:r>
            <a:r>
              <a:rPr dirty="0"/>
              <a:t> in der </a:t>
            </a:r>
            <a:r>
              <a:rPr dirty="0" err="1"/>
              <a:t>Bildsprache</a:t>
            </a:r>
            <a:r>
              <a:rPr dirty="0"/>
              <a:t> der Zeit </a:t>
            </a:r>
            <a:r>
              <a:rPr dirty="0" err="1"/>
              <a:t>erklärbar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914400"/>
            <a:ext cx="1078992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241F1A"/>
                </a:solidFill>
                <a:latin typeface="Georgia"/>
              </a:defRPr>
            </a:pPr>
            <a:r>
              <a:t>Niemand wird voraussetzungslos ins Bild geworfen.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2377440"/>
            <a:ext cx="9875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0">
                <a:solidFill>
                  <a:srgbClr val="884634"/>
                </a:solidFill>
                <a:latin typeface="Georgia"/>
              </a:defRPr>
            </a:pPr>
            <a:r>
              <a:t>Aber niemand wird mit Wissen erschlagen.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657600"/>
            <a:ext cx="10058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kurze Begriffe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klare Quellen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sichtbar / gedeutet / erfunden trennen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Lehrkräfte vor Erklärnot schützen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0">
                <a:solidFill>
                  <a:srgbClr val="675C51"/>
                </a:solidFill>
                <a:latin typeface="Arial"/>
              </a:defRPr>
            </a:pPr>
            <a:r>
              <a:t>© 2026 Susanne Albers · SMS – Susanne macht Schule · www.susannealbers.de/schule/ · Kostenlose Nutzung für Unterricht und private Bildungszwecke; keine kommerzielle Weiterverbreitung.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596</Words>
  <Application>Microsoft Macintosh PowerPoint</Application>
  <PresentationFormat>Breitbild</PresentationFormat>
  <Paragraphs>45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Susanne Albers</cp:lastModifiedBy>
  <cp:revision>5</cp:revision>
  <dcterms:created xsi:type="dcterms:W3CDTF">2013-01-27T09:14:16Z</dcterms:created>
  <dcterms:modified xsi:type="dcterms:W3CDTF">2026-08-02T04:15:51Z</dcterms:modified>
  <cp:category/>
</cp:coreProperties>
</file>