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594360"/>
            <a:ext cx="10972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9A4A35"/>
                </a:solidFill>
                <a:latin typeface="Georgia"/>
              </a:rPr>
              <a:t>Leonardo – Frauenredaktion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463040"/>
            <a:ext cx="102412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2D241F"/>
                </a:solidFill>
                <a:latin typeface="Aptos"/>
              </a:rPr>
              <a:t>Rollenkarten mit Bild, Bildhinweisen und Arbeitsauftrag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6217920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900">
                <a:solidFill>
                  <a:srgbClr val="5B514A"/>
                </a:solidFill>
                <a:latin typeface="Aptos"/>
              </a:rPr>
              <a:t>© 2026 Susanne Albers · SMS – Susanne macht Schule · www.susannealbers.de/schule/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Leonardo da Vinci</a:t>
            </a:r>
          </a:p>
        </p:txBody>
      </p:sp>
      <p:pic>
        <p:nvPicPr>
          <p:cNvPr id="3" name="Picture 2" descr="leonar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2450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4343400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>
                <a:solidFill>
                  <a:srgbClr val="9A4A35"/>
                </a:solidFill>
                <a:latin typeface="Georgia"/>
              </a:rPr>
              <a:t>So erkennst du mich</a:t>
            </a:r>
          </a:p>
          <a:p>
            <a:r>
              <a:rPr sz="1300">
                <a:solidFill>
                  <a:srgbClr val="2D241F"/>
                </a:solidFill>
                <a:latin typeface="Aptos"/>
              </a:rPr>
              <a:t>So erkennst du mich: älterer Mann mit langem Bart; hier als Sprecher für Werkstatt, Beobachtung und Bildaufbau.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Ich bin heute nicht der Star, sondern Teil der Diskussion.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Was beobachte ich genau? Was ist an meinen Bildern gesichert, was ist Zuschreibung, was ist späterer Kult?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Antworte auf die Frauen, ohne sie zu übergehen. Trenne Wissen, Vermutung und Geniekult.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Mona Lisa</a:t>
            </a:r>
          </a:p>
        </p:txBody>
      </p:sp>
      <p:pic>
        <p:nvPicPr>
          <p:cNvPr id="3" name="Picture 2" descr="monali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143000"/>
            <a:ext cx="3063240" cy="47664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9215" y="4754880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9A4A35"/>
                </a:solidFill>
                <a:latin typeface="Georgia"/>
              </a:rPr>
              <a:t>So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erkennst</a:t>
            </a:r>
            <a:r>
              <a:rPr sz="1500" b="1" dirty="0">
                <a:solidFill>
                  <a:srgbClr val="9A4A35"/>
                </a:solidFill>
                <a:latin typeface="Georgia"/>
              </a:rPr>
              <a:t> du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mich</a:t>
            </a:r>
            <a:endParaRPr sz="1500" b="1" dirty="0">
              <a:solidFill>
                <a:srgbClr val="9A4A35"/>
              </a:solidFill>
              <a:latin typeface="Georgia"/>
            </a:endParaRPr>
          </a:p>
          <a:p>
            <a:r>
              <a:rPr sz="1300" dirty="0">
                <a:solidFill>
                  <a:srgbClr val="2D241F"/>
                </a:solidFill>
                <a:latin typeface="Aptos"/>
              </a:rPr>
              <a:t>So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erkennst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du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mich</a:t>
            </a:r>
            <a:r>
              <a:rPr sz="1300" dirty="0">
                <a:solidFill>
                  <a:srgbClr val="2D241F"/>
                </a:solidFill>
                <a:latin typeface="Aptos"/>
              </a:rPr>
              <a:t>: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dunkle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Kleidung</a:t>
            </a:r>
            <a:r>
              <a:rPr sz="1300" dirty="0">
                <a:solidFill>
                  <a:srgbClr val="2D241F"/>
                </a:solidFill>
                <a:latin typeface="Aptos"/>
              </a:rPr>
              <a:t>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verschränkte</a:t>
            </a:r>
            <a:r>
              <a:rPr sz="1300" dirty="0">
                <a:solidFill>
                  <a:srgbClr val="2D241F"/>
                </a:solidFill>
                <a:latin typeface="Aptos"/>
              </a:rPr>
              <a:t> Hände,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geheimnisvolles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Lächeln</a:t>
            </a:r>
            <a:r>
              <a:rPr sz="1300" dirty="0">
                <a:solidFill>
                  <a:srgbClr val="2D241F"/>
                </a:solidFill>
                <a:latin typeface="Aptos"/>
              </a:rPr>
              <a:t>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Landschaft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im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Hintergrund</a:t>
            </a:r>
            <a:r>
              <a:rPr sz="1300" dirty="0">
                <a:solidFill>
                  <a:srgbClr val="2D241F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Alle reden über mein Lächeln. Ich möchte darüber sprechen, dass mich fast alle anschauen, aber nur wenige wirklich genau hinsehen.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Was macht meinen Blick so schwer zu fassen? Warum wirkt mein Gesicht ruhig, obwohl so viel über mich behauptet wird?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Sprich in der Ich-Form. Reagiere auf den Ruhm deines Bildes und nenne zwei sichtbare Details.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Cecilia Gallerani</a:t>
            </a:r>
          </a:p>
        </p:txBody>
      </p:sp>
      <p:pic>
        <p:nvPicPr>
          <p:cNvPr id="3" name="Picture 2" descr="hermel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41782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87317" y="4375130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9A4A35"/>
                </a:solidFill>
                <a:latin typeface="Georgia"/>
              </a:rPr>
              <a:t>So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erkennst</a:t>
            </a:r>
            <a:r>
              <a:rPr sz="1500" b="1" dirty="0">
                <a:solidFill>
                  <a:srgbClr val="9A4A35"/>
                </a:solidFill>
                <a:latin typeface="Georgia"/>
              </a:rPr>
              <a:t> du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mich</a:t>
            </a:r>
            <a:endParaRPr sz="1500" b="1" dirty="0">
              <a:solidFill>
                <a:srgbClr val="9A4A35"/>
              </a:solidFill>
              <a:latin typeface="Georgia"/>
            </a:endParaRPr>
          </a:p>
          <a:p>
            <a:r>
              <a:rPr sz="1300" dirty="0">
                <a:solidFill>
                  <a:srgbClr val="2D241F"/>
                </a:solidFill>
                <a:latin typeface="Aptos"/>
              </a:rPr>
              <a:t>So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erkennst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du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mich</a:t>
            </a:r>
            <a:r>
              <a:rPr sz="1300" dirty="0">
                <a:solidFill>
                  <a:srgbClr val="2D241F"/>
                </a:solidFill>
                <a:latin typeface="Aptos"/>
              </a:rPr>
              <a:t>: elegantes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Profil</a:t>
            </a:r>
            <a:r>
              <a:rPr sz="1300" dirty="0">
                <a:solidFill>
                  <a:srgbClr val="2D241F"/>
                </a:solidFill>
                <a:latin typeface="Aptos"/>
              </a:rPr>
              <a:t>, schwarzes Kleid,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feines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Gesicht</a:t>
            </a:r>
            <a:r>
              <a:rPr sz="1300" dirty="0">
                <a:solidFill>
                  <a:srgbClr val="2D241F"/>
                </a:solidFill>
                <a:latin typeface="Aptos"/>
              </a:rPr>
              <a:t>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weißes</a:t>
            </a:r>
            <a:r>
              <a:rPr sz="1300" dirty="0">
                <a:solidFill>
                  <a:srgbClr val="2D241F"/>
                </a:solidFill>
                <a:latin typeface="Aptos"/>
              </a:rPr>
              <a:t> Hermelin in den Armen.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Ich heiße Cecilia Gallerani. Das Hermelin ist wichtig, aber ich bin mehr als „die Dame mit dem Tier“.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Was verrät das Hermelin? Warum schaut mein Kopf in eine andere Richtung als mein Körper? Was ist an meinem Blick so lebendig?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Erkläre, wie du genannt werden möchtest, und nutze Tier, Haltung und Blick für deinen Text.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Ginevra de’ Benci</a:t>
            </a:r>
          </a:p>
        </p:txBody>
      </p:sp>
      <p:pic>
        <p:nvPicPr>
          <p:cNvPr id="3" name="Picture 2" descr="benc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32225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4343400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>
                <a:solidFill>
                  <a:srgbClr val="9A4A35"/>
                </a:solidFill>
                <a:latin typeface="Georgia"/>
              </a:rPr>
              <a:t>So erkennst du mich</a:t>
            </a:r>
          </a:p>
          <a:p>
            <a:r>
              <a:rPr sz="1300">
                <a:solidFill>
                  <a:srgbClr val="2D241F"/>
                </a:solidFill>
                <a:latin typeface="Aptos"/>
              </a:rPr>
              <a:t>So erkennst du mich: junges Frauenporträt vor dunklem Wacholderbusch; die untere Bildhälfte wurde abgeschnitten, deshalb sind keine Hände sichtbar.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Ich sehe streng oder nachdenklich aus – aber vor allem fehlt dir heute ein Teil meines Bildes.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Warum sieht man meine Hände nicht? Was macht der Wacholder hinter mir? Wie verändert ein beschnittenes Bild unsere Deutung?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Sag ausdrücklich, dass deine Hände heute fehlen, weil das Bild nicht mehr vollständig ist.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Madonna mit der Nelke</a:t>
            </a:r>
          </a:p>
        </p:txBody>
      </p:sp>
      <p:pic>
        <p:nvPicPr>
          <p:cNvPr id="3" name="Picture 2" descr="nel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40679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77639" y="4251960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9A4A35"/>
                </a:solidFill>
                <a:latin typeface="Georgia"/>
              </a:rPr>
              <a:t>So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erkennst</a:t>
            </a:r>
            <a:r>
              <a:rPr sz="1500" b="1" dirty="0">
                <a:solidFill>
                  <a:srgbClr val="9A4A35"/>
                </a:solidFill>
                <a:latin typeface="Georgia"/>
              </a:rPr>
              <a:t> du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mich</a:t>
            </a:r>
            <a:endParaRPr sz="1500" b="1" dirty="0">
              <a:solidFill>
                <a:srgbClr val="9A4A35"/>
              </a:solidFill>
              <a:latin typeface="Georgia"/>
            </a:endParaRPr>
          </a:p>
          <a:p>
            <a:r>
              <a:rPr sz="1300" dirty="0">
                <a:solidFill>
                  <a:srgbClr val="2D241F"/>
                </a:solidFill>
                <a:latin typeface="Aptos"/>
              </a:rPr>
              <a:t>So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erkennst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du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mich</a:t>
            </a:r>
            <a:r>
              <a:rPr sz="1300" dirty="0">
                <a:solidFill>
                  <a:srgbClr val="2D241F"/>
                </a:solidFill>
                <a:latin typeface="Aptos"/>
              </a:rPr>
              <a:t>: Maria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mit</a:t>
            </a:r>
            <a:r>
              <a:rPr sz="1300" dirty="0">
                <a:solidFill>
                  <a:srgbClr val="2D241F"/>
                </a:solidFill>
                <a:latin typeface="Aptos"/>
              </a:rPr>
              <a:t> Kind, rote Nelke in der Hand,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ruhige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Innenraumszene</a:t>
            </a:r>
            <a:r>
              <a:rPr sz="1300" dirty="0">
                <a:solidFill>
                  <a:srgbClr val="2D241F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Viele sehen nur eine fromme Mutter. Ich sehe ein waches Kind, eine Blume und eine zärtliche, aber konzentrierte Szene.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Was bedeutet die Nelke? Wie nah und lebendig wirkt die Beziehung zwischen Mutter und Kind?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Deute die Blume und erkläre, warum das Bild zugleich alltäglich und religiös wirkt.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Felsengrottenmadonna</a:t>
            </a:r>
          </a:p>
        </p:txBody>
      </p:sp>
      <p:pic>
        <p:nvPicPr>
          <p:cNvPr id="3" name="Picture 2" descr="felsengrot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47786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77639" y="4458614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9A4A35"/>
                </a:solidFill>
                <a:latin typeface="Georgia"/>
              </a:rPr>
              <a:t>So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erkennst</a:t>
            </a:r>
            <a:r>
              <a:rPr sz="1500" b="1" dirty="0">
                <a:solidFill>
                  <a:srgbClr val="9A4A35"/>
                </a:solidFill>
                <a:latin typeface="Georgia"/>
              </a:rPr>
              <a:t> du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mich</a:t>
            </a:r>
            <a:endParaRPr sz="1500" b="1" dirty="0">
              <a:solidFill>
                <a:srgbClr val="9A4A35"/>
              </a:solidFill>
              <a:latin typeface="Georgia"/>
            </a:endParaRPr>
          </a:p>
          <a:p>
            <a:r>
              <a:rPr sz="1300" dirty="0">
                <a:solidFill>
                  <a:srgbClr val="2D241F"/>
                </a:solidFill>
                <a:latin typeface="Aptos"/>
              </a:rPr>
              <a:t>So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erkennst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du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mich</a:t>
            </a:r>
            <a:r>
              <a:rPr sz="1300" dirty="0">
                <a:solidFill>
                  <a:srgbClr val="2D241F"/>
                </a:solidFill>
                <a:latin typeface="Aptos"/>
              </a:rPr>
              <a:t>: Maria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mit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Jesuskind</a:t>
            </a:r>
            <a:r>
              <a:rPr sz="1300" dirty="0">
                <a:solidFill>
                  <a:srgbClr val="2D241F"/>
                </a:solidFill>
                <a:latin typeface="Aptos"/>
              </a:rPr>
              <a:t>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Johanneskind</a:t>
            </a:r>
            <a:r>
              <a:rPr sz="1300" dirty="0">
                <a:solidFill>
                  <a:srgbClr val="2D241F"/>
                </a:solidFill>
                <a:latin typeface="Aptos"/>
              </a:rPr>
              <a:t> und Engel in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einer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felsigen</a:t>
            </a:r>
            <a:r>
              <a:rPr sz="1300" dirty="0">
                <a:solidFill>
                  <a:srgbClr val="2D241F"/>
                </a:solidFill>
                <a:latin typeface="Aptos"/>
              </a:rPr>
              <a:t>, fast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höhlenartigen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Landschaft</a:t>
            </a:r>
            <a:r>
              <a:rPr sz="1300" dirty="0">
                <a:solidFill>
                  <a:srgbClr val="2D241F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Ich sitze nicht in einem Wohnzimmer, sondern in einer geheimnisvollen Felsenwelt.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Warum spielt die Landschaft eine so große Rolle? Wie lenken Gesten und Blicke die Szene?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Beschreibe die Umgebung genau und erkläre, wie dadurch Stimmung entsteht.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Madonna mit der Spindel</a:t>
            </a:r>
          </a:p>
        </p:txBody>
      </p:sp>
      <p:pic>
        <p:nvPicPr>
          <p:cNvPr id="3" name="Picture 2" descr="spind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3920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77639" y="4120117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9A4A35"/>
                </a:solidFill>
                <a:latin typeface="Georgia"/>
              </a:rPr>
              <a:t>So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erkennst</a:t>
            </a:r>
            <a:r>
              <a:rPr sz="1500" b="1" dirty="0">
                <a:solidFill>
                  <a:srgbClr val="9A4A35"/>
                </a:solidFill>
                <a:latin typeface="Georgia"/>
              </a:rPr>
              <a:t> du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mich</a:t>
            </a:r>
            <a:endParaRPr sz="1500" b="1" dirty="0">
              <a:solidFill>
                <a:srgbClr val="9A4A35"/>
              </a:solidFill>
              <a:latin typeface="Georgia"/>
            </a:endParaRPr>
          </a:p>
          <a:p>
            <a:r>
              <a:rPr sz="1300" dirty="0">
                <a:solidFill>
                  <a:srgbClr val="2D241F"/>
                </a:solidFill>
                <a:latin typeface="Aptos"/>
              </a:rPr>
              <a:t>So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erkennst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du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mich</a:t>
            </a:r>
            <a:r>
              <a:rPr sz="1300" dirty="0">
                <a:solidFill>
                  <a:srgbClr val="2D241F"/>
                </a:solidFill>
                <a:latin typeface="Aptos"/>
              </a:rPr>
              <a:t>: Maria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mit</a:t>
            </a:r>
            <a:r>
              <a:rPr sz="1300" dirty="0">
                <a:solidFill>
                  <a:srgbClr val="2D241F"/>
                </a:solidFill>
                <a:latin typeface="Aptos"/>
              </a:rPr>
              <a:t> Kind; das Kind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greift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nach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einer</a:t>
            </a:r>
            <a:r>
              <a:rPr sz="1300" dirty="0">
                <a:solidFill>
                  <a:srgbClr val="2D241F"/>
                </a:solidFill>
                <a:latin typeface="Aptos"/>
              </a:rPr>
              <a:t> Spindel, die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wie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ein</a:t>
            </a:r>
            <a:r>
              <a:rPr sz="1300" dirty="0">
                <a:solidFill>
                  <a:srgbClr val="2D241F"/>
                </a:solidFill>
                <a:latin typeface="Aptos"/>
              </a:rPr>
              <a:t> Kreuz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gelesen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werden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kann</a:t>
            </a:r>
            <a:r>
              <a:rPr sz="1300" dirty="0">
                <a:solidFill>
                  <a:srgbClr val="2D241F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Ein einfacher Alltagsgegenstand verändert die ganze Szene.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Was bedeutet die Spindel? Warum greift das Kind danach? Welche Zukunft wird damit angedeutet?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Verbinde Alltag und Symbolik in deinem Text und nenne deutlich den Gegenstand.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Madonna Litta</a:t>
            </a:r>
          </a:p>
        </p:txBody>
      </p:sp>
      <p:pic>
        <p:nvPicPr>
          <p:cNvPr id="3" name="Picture 2" descr="lit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39209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77639" y="4023360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9A4A35"/>
                </a:solidFill>
                <a:latin typeface="Georgia"/>
              </a:rPr>
              <a:t>So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erkennst</a:t>
            </a:r>
            <a:r>
              <a:rPr sz="1500" b="1" dirty="0">
                <a:solidFill>
                  <a:srgbClr val="9A4A35"/>
                </a:solidFill>
                <a:latin typeface="Georgia"/>
              </a:rPr>
              <a:t> du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mich</a:t>
            </a:r>
            <a:endParaRPr sz="1500" b="1" dirty="0">
              <a:solidFill>
                <a:srgbClr val="9A4A35"/>
              </a:solidFill>
              <a:latin typeface="Georgia"/>
            </a:endParaRPr>
          </a:p>
          <a:p>
            <a:r>
              <a:rPr sz="1300" dirty="0">
                <a:solidFill>
                  <a:srgbClr val="2D241F"/>
                </a:solidFill>
                <a:latin typeface="Aptos"/>
              </a:rPr>
              <a:t>So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erkennst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du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mich</a:t>
            </a:r>
            <a:r>
              <a:rPr sz="1300" dirty="0">
                <a:solidFill>
                  <a:srgbClr val="2D241F"/>
                </a:solidFill>
                <a:latin typeface="Aptos"/>
              </a:rPr>
              <a:t>: Maria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stillt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das Kind;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beide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sind</a:t>
            </a:r>
            <a:r>
              <a:rPr sz="1300" dirty="0">
                <a:solidFill>
                  <a:srgbClr val="2D241F"/>
                </a:solidFill>
                <a:latin typeface="Aptos"/>
              </a:rPr>
              <a:t> nah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zusammengerückt</a:t>
            </a:r>
            <a:r>
              <a:rPr sz="1300" dirty="0">
                <a:solidFill>
                  <a:srgbClr val="2D241F"/>
                </a:solidFill>
                <a:latin typeface="Aptos"/>
              </a:rPr>
              <a:t>;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ruhige</a:t>
            </a:r>
            <a:r>
              <a:rPr sz="1300" dirty="0">
                <a:solidFill>
                  <a:srgbClr val="2D241F"/>
                </a:solidFill>
                <a:latin typeface="Aptos"/>
              </a:rPr>
              <a:t>,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innige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Szene</a:t>
            </a:r>
            <a:r>
              <a:rPr sz="1300" dirty="0">
                <a:solidFill>
                  <a:srgbClr val="2D241F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Stimme: </a:t>
            </a:r>
            <a:r>
              <a:rPr sz="1500">
                <a:solidFill>
                  <a:srgbClr val="2D241F"/>
                </a:solidFill>
                <a:latin typeface="Aptos"/>
              </a:rPr>
              <a:t>Ich stille mein Kind. Das ist körperlich, nah und zugleich ein heiliges Bild.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Fragen: </a:t>
            </a:r>
            <a:r>
              <a:rPr sz="1500">
                <a:solidFill>
                  <a:srgbClr val="2D241F"/>
                </a:solidFill>
                <a:latin typeface="Aptos"/>
              </a:rPr>
              <a:t>Wie viel Alltag steckt in diesem Bild? Warum ist das Stillen hier so wichtig?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Deine Aufgabe: </a:t>
            </a:r>
            <a:r>
              <a:rPr sz="1500">
                <a:solidFill>
                  <a:srgbClr val="2D241F"/>
                </a:solidFill>
                <a:latin typeface="Aptos"/>
              </a:rPr>
              <a:t>Sprich über Fürsorge, Körpernähe und darüber, wie heilig und alltäglich gleichzeitig die Darstellung ist.</a:t>
            </a:r>
          </a:p>
          <a:p>
            <a:pPr>
              <a:spcBef>
                <a:spcPts val="1000"/>
              </a:spcBef>
            </a:pPr>
            <a:r>
              <a:rPr sz="1300" i="1">
                <a:solidFill>
                  <a:srgbClr val="5B514A"/>
                </a:solidFill>
                <a:latin typeface="Aptos"/>
              </a:rPr>
              <a:t>Merke: Begründe deinen Text am Bild und trenne Beobachtung, Deutung und Erfindung.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" y="320040"/>
            <a:ext cx="11338560" cy="548640"/>
          </a:xfrm>
          <a:prstGeom prst="rect">
            <a:avLst/>
          </a:prstGeom>
          <a:solidFill>
            <a:srgbClr val="F4EEE4"/>
          </a:solidFill>
          <a:ln>
            <a:solidFill>
              <a:srgbClr val="D9C6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300" b="1">
                <a:solidFill>
                  <a:srgbClr val="9A4A35"/>
                </a:solidFill>
                <a:latin typeface="Georgia"/>
              </a:rPr>
              <a:t>Benois-Madonna</a:t>
            </a:r>
          </a:p>
        </p:txBody>
      </p:sp>
      <p:pic>
        <p:nvPicPr>
          <p:cNvPr id="3" name="Picture 2" descr="beno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143000"/>
            <a:ext cx="3063240" cy="48644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77639" y="4617720"/>
            <a:ext cx="306324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00" b="1" dirty="0">
                <a:solidFill>
                  <a:srgbClr val="9A4A35"/>
                </a:solidFill>
                <a:latin typeface="Georgia"/>
              </a:rPr>
              <a:t>So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erkennst</a:t>
            </a:r>
            <a:r>
              <a:rPr sz="1500" b="1" dirty="0">
                <a:solidFill>
                  <a:srgbClr val="9A4A35"/>
                </a:solidFill>
                <a:latin typeface="Georgia"/>
              </a:rPr>
              <a:t> du </a:t>
            </a:r>
            <a:r>
              <a:rPr sz="1500" b="1" dirty="0" err="1">
                <a:solidFill>
                  <a:srgbClr val="9A4A35"/>
                </a:solidFill>
                <a:latin typeface="Georgia"/>
              </a:rPr>
              <a:t>mich</a:t>
            </a:r>
            <a:endParaRPr sz="1500" b="1" dirty="0">
              <a:solidFill>
                <a:srgbClr val="9A4A35"/>
              </a:solidFill>
              <a:latin typeface="Georgia"/>
            </a:endParaRPr>
          </a:p>
          <a:p>
            <a:r>
              <a:rPr sz="1300" dirty="0">
                <a:solidFill>
                  <a:srgbClr val="2D241F"/>
                </a:solidFill>
                <a:latin typeface="Aptos"/>
              </a:rPr>
              <a:t>So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erkennst</a:t>
            </a:r>
            <a:r>
              <a:rPr sz="1300" dirty="0">
                <a:solidFill>
                  <a:srgbClr val="2D241F"/>
                </a:solidFill>
                <a:latin typeface="Aptos"/>
              </a:rPr>
              <a:t> du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mich</a:t>
            </a:r>
            <a:r>
              <a:rPr sz="1300" dirty="0">
                <a:solidFill>
                  <a:srgbClr val="2D241F"/>
                </a:solidFill>
                <a:latin typeface="Aptos"/>
              </a:rPr>
              <a:t>: Maria und Kind in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enger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Bewegung</a:t>
            </a:r>
            <a:r>
              <a:rPr sz="1300" dirty="0">
                <a:solidFill>
                  <a:srgbClr val="2D241F"/>
                </a:solidFill>
                <a:latin typeface="Aptos"/>
              </a:rPr>
              <a:t>; das Kind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spielt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mit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einer</a:t>
            </a:r>
            <a:r>
              <a:rPr sz="1300" dirty="0">
                <a:solidFill>
                  <a:srgbClr val="2D241F"/>
                </a:solidFill>
                <a:latin typeface="Aptos"/>
              </a:rPr>
              <a:t> Blume; die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Szene</a:t>
            </a:r>
            <a:r>
              <a:rPr sz="1300" dirty="0">
                <a:solidFill>
                  <a:srgbClr val="2D241F"/>
                </a:solidFill>
                <a:latin typeface="Aptos"/>
              </a:rPr>
              <a:t>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wirkt</a:t>
            </a:r>
            <a:r>
              <a:rPr sz="1300" dirty="0">
                <a:solidFill>
                  <a:srgbClr val="2D241F"/>
                </a:solidFill>
                <a:latin typeface="Aptos"/>
              </a:rPr>
              <a:t> lebhaft und </a:t>
            </a:r>
            <a:r>
              <a:rPr sz="1300" dirty="0" err="1">
                <a:solidFill>
                  <a:srgbClr val="2D241F"/>
                </a:solidFill>
                <a:latin typeface="Aptos"/>
              </a:rPr>
              <a:t>intim</a:t>
            </a:r>
            <a:r>
              <a:rPr sz="1300" dirty="0">
                <a:solidFill>
                  <a:srgbClr val="2D241F"/>
                </a:solidFill>
                <a:latin typeface="Aptos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7639" y="1143000"/>
            <a:ext cx="7498079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 b="1" dirty="0">
                <a:solidFill>
                  <a:srgbClr val="9A4A35"/>
                </a:solidFill>
                <a:latin typeface="Aptos"/>
              </a:rPr>
              <a:t>Meine </a:t>
            </a:r>
            <a:r>
              <a:rPr sz="1600" b="1" dirty="0" err="1">
                <a:solidFill>
                  <a:srgbClr val="9A4A35"/>
                </a:solidFill>
                <a:latin typeface="Aptos"/>
              </a:rPr>
              <a:t>Stimme</a:t>
            </a:r>
            <a:r>
              <a:rPr sz="1600" b="1" dirty="0">
                <a:solidFill>
                  <a:srgbClr val="9A4A35"/>
                </a:solidFill>
                <a:latin typeface="Aptos"/>
              </a:rPr>
              <a:t>: </a:t>
            </a:r>
            <a:r>
              <a:rPr sz="1500" dirty="0">
                <a:solidFill>
                  <a:srgbClr val="2D241F"/>
                </a:solidFill>
                <a:latin typeface="Aptos"/>
              </a:rPr>
              <a:t>Wir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wirken</a:t>
            </a:r>
            <a:r>
              <a:rPr sz="1500" dirty="0">
                <a:solidFill>
                  <a:srgbClr val="2D241F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verspielt</a:t>
            </a:r>
            <a:r>
              <a:rPr sz="1500" dirty="0">
                <a:solidFill>
                  <a:srgbClr val="2D241F"/>
                </a:solidFill>
                <a:latin typeface="Aptos"/>
              </a:rPr>
              <a:t> und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lebendig</a:t>
            </a:r>
            <a:r>
              <a:rPr sz="1500" dirty="0">
                <a:solidFill>
                  <a:srgbClr val="2D241F"/>
                </a:solidFill>
                <a:latin typeface="Aptos"/>
              </a:rPr>
              <a:t>, nicht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steif</a:t>
            </a:r>
            <a:r>
              <a:rPr sz="1500" dirty="0">
                <a:solidFill>
                  <a:srgbClr val="2D241F"/>
                </a:solidFill>
                <a:latin typeface="Aptos"/>
              </a:rPr>
              <a:t> und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feierlich</a:t>
            </a:r>
            <a:r>
              <a:rPr sz="1500" dirty="0">
                <a:solidFill>
                  <a:srgbClr val="2D241F"/>
                </a:solidFill>
                <a:latin typeface="Aptos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600" b="1">
                <a:solidFill>
                  <a:srgbClr val="9A4A35"/>
                </a:solidFill>
                <a:latin typeface="Aptos"/>
              </a:rPr>
              <a:t>Meine </a:t>
            </a:r>
            <a:r>
              <a:rPr sz="1600" b="1" dirty="0" err="1">
                <a:solidFill>
                  <a:srgbClr val="9A4A35"/>
                </a:solidFill>
                <a:latin typeface="Aptos"/>
              </a:rPr>
              <a:t>Fragen</a:t>
            </a:r>
            <a:r>
              <a:rPr sz="1600" b="1" dirty="0">
                <a:solidFill>
                  <a:srgbClr val="9A4A35"/>
                </a:solidFill>
                <a:latin typeface="Aptos"/>
              </a:rPr>
              <a:t>: </a:t>
            </a:r>
            <a:r>
              <a:rPr sz="1500" dirty="0">
                <a:solidFill>
                  <a:srgbClr val="2D241F"/>
                </a:solidFill>
                <a:latin typeface="Aptos"/>
              </a:rPr>
              <a:t>Wie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spielt</a:t>
            </a:r>
            <a:r>
              <a:rPr sz="1500" dirty="0">
                <a:solidFill>
                  <a:srgbClr val="2D241F"/>
                </a:solidFill>
                <a:latin typeface="Aptos"/>
              </a:rPr>
              <a:t> das Kind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mit</a:t>
            </a:r>
            <a:r>
              <a:rPr sz="1500" dirty="0">
                <a:solidFill>
                  <a:srgbClr val="2D241F"/>
                </a:solidFill>
                <a:latin typeface="Aptos"/>
              </a:rPr>
              <a:t> der Blume?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Welche</a:t>
            </a:r>
            <a:r>
              <a:rPr sz="1500" dirty="0">
                <a:solidFill>
                  <a:srgbClr val="2D241F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Bewegung</a:t>
            </a:r>
            <a:r>
              <a:rPr sz="1500" dirty="0">
                <a:solidFill>
                  <a:srgbClr val="2D241F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entsteht</a:t>
            </a:r>
            <a:r>
              <a:rPr sz="1500" dirty="0">
                <a:solidFill>
                  <a:srgbClr val="2D241F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zwischen</a:t>
            </a:r>
            <a:r>
              <a:rPr sz="1500" dirty="0">
                <a:solidFill>
                  <a:srgbClr val="2D241F"/>
                </a:solidFill>
                <a:latin typeface="Aptos"/>
              </a:rPr>
              <a:t> Mutter und Kind?</a:t>
            </a:r>
          </a:p>
          <a:p>
            <a:pPr>
              <a:spcAft>
                <a:spcPts val="800"/>
              </a:spcAft>
            </a:pPr>
            <a:r>
              <a:rPr sz="1600" b="1" dirty="0" err="1">
                <a:solidFill>
                  <a:srgbClr val="9A4A35"/>
                </a:solidFill>
                <a:latin typeface="Aptos"/>
              </a:rPr>
              <a:t>Deine</a:t>
            </a:r>
            <a:r>
              <a:rPr sz="1600" b="1" dirty="0">
                <a:solidFill>
                  <a:srgbClr val="9A4A35"/>
                </a:solidFill>
                <a:latin typeface="Aptos"/>
              </a:rPr>
              <a:t> Aufgabe: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Beschreibe</a:t>
            </a:r>
            <a:r>
              <a:rPr sz="1500" dirty="0">
                <a:solidFill>
                  <a:srgbClr val="2D241F"/>
                </a:solidFill>
                <a:latin typeface="Aptos"/>
              </a:rPr>
              <a:t> die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Bewegung</a:t>
            </a:r>
            <a:r>
              <a:rPr sz="1500" dirty="0">
                <a:solidFill>
                  <a:srgbClr val="2D241F"/>
                </a:solidFill>
                <a:latin typeface="Aptos"/>
              </a:rPr>
              <a:t> und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erkläre</a:t>
            </a:r>
            <a:r>
              <a:rPr sz="1500" dirty="0">
                <a:solidFill>
                  <a:srgbClr val="2D241F"/>
                </a:solidFill>
                <a:latin typeface="Aptos"/>
              </a:rPr>
              <a:t>,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warum</a:t>
            </a:r>
            <a:r>
              <a:rPr sz="1500" dirty="0">
                <a:solidFill>
                  <a:srgbClr val="2D241F"/>
                </a:solidFill>
                <a:latin typeface="Aptos"/>
              </a:rPr>
              <a:t> das Bild so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lebendig</a:t>
            </a:r>
            <a:r>
              <a:rPr sz="1500" dirty="0">
                <a:solidFill>
                  <a:srgbClr val="2D241F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2D241F"/>
                </a:solidFill>
                <a:latin typeface="Aptos"/>
              </a:rPr>
              <a:t>wirkt</a:t>
            </a:r>
            <a:r>
              <a:rPr sz="1500" dirty="0">
                <a:solidFill>
                  <a:srgbClr val="2D241F"/>
                </a:solidFill>
                <a:latin typeface="Aptos"/>
              </a:rPr>
              <a:t>.</a:t>
            </a:r>
          </a:p>
          <a:p>
            <a:pPr>
              <a:spcBef>
                <a:spcPts val="1000"/>
              </a:spcBef>
            </a:pPr>
            <a:r>
              <a:rPr sz="1300" i="1" dirty="0">
                <a:solidFill>
                  <a:srgbClr val="5B514A"/>
                </a:solidFill>
                <a:latin typeface="Aptos"/>
              </a:rPr>
              <a:t>Merke: </a:t>
            </a:r>
            <a:r>
              <a:rPr sz="1300" i="1" dirty="0" err="1">
                <a:solidFill>
                  <a:srgbClr val="5B514A"/>
                </a:solidFill>
                <a:latin typeface="Aptos"/>
              </a:rPr>
              <a:t>Begründe</a:t>
            </a:r>
            <a:r>
              <a:rPr sz="1300" i="1" dirty="0">
                <a:solidFill>
                  <a:srgbClr val="5B514A"/>
                </a:solidFill>
                <a:latin typeface="Aptos"/>
              </a:rPr>
              <a:t> </a:t>
            </a:r>
            <a:r>
              <a:rPr sz="1300" i="1" dirty="0" err="1">
                <a:solidFill>
                  <a:srgbClr val="5B514A"/>
                </a:solidFill>
                <a:latin typeface="Aptos"/>
              </a:rPr>
              <a:t>deinen</a:t>
            </a:r>
            <a:r>
              <a:rPr sz="1300" i="1" dirty="0">
                <a:solidFill>
                  <a:srgbClr val="5B514A"/>
                </a:solidFill>
                <a:latin typeface="Aptos"/>
              </a:rPr>
              <a:t> Text am Bild und </a:t>
            </a:r>
            <a:r>
              <a:rPr sz="1300" i="1" dirty="0" err="1">
                <a:solidFill>
                  <a:srgbClr val="5B514A"/>
                </a:solidFill>
                <a:latin typeface="Aptos"/>
              </a:rPr>
              <a:t>trenne</a:t>
            </a:r>
            <a:r>
              <a:rPr sz="1300" i="1" dirty="0">
                <a:solidFill>
                  <a:srgbClr val="5B514A"/>
                </a:solidFill>
                <a:latin typeface="Aptos"/>
              </a:rPr>
              <a:t> </a:t>
            </a:r>
            <a:r>
              <a:rPr sz="1300" i="1" dirty="0" err="1">
                <a:solidFill>
                  <a:srgbClr val="5B514A"/>
                </a:solidFill>
                <a:latin typeface="Aptos"/>
              </a:rPr>
              <a:t>Beobachtung</a:t>
            </a:r>
            <a:r>
              <a:rPr sz="1300" i="1" dirty="0">
                <a:solidFill>
                  <a:srgbClr val="5B514A"/>
                </a:solidFill>
                <a:latin typeface="Aptos"/>
              </a:rPr>
              <a:t>, </a:t>
            </a:r>
            <a:r>
              <a:rPr sz="1300" i="1" dirty="0" err="1">
                <a:solidFill>
                  <a:srgbClr val="5B514A"/>
                </a:solidFill>
                <a:latin typeface="Aptos"/>
              </a:rPr>
              <a:t>Deutung</a:t>
            </a:r>
            <a:r>
              <a:rPr sz="1300" i="1" dirty="0">
                <a:solidFill>
                  <a:srgbClr val="5B514A"/>
                </a:solidFill>
                <a:latin typeface="Aptos"/>
              </a:rPr>
              <a:t> und </a:t>
            </a:r>
            <a:r>
              <a:rPr sz="1300" i="1" dirty="0" err="1">
                <a:solidFill>
                  <a:srgbClr val="5B514A"/>
                </a:solidFill>
                <a:latin typeface="Aptos"/>
              </a:rPr>
              <a:t>Erfindung</a:t>
            </a:r>
            <a:r>
              <a:rPr sz="1300" i="1" dirty="0">
                <a:solidFill>
                  <a:srgbClr val="5B514A"/>
                </a:solidFill>
                <a:latin typeface="Aptos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355080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50">
                <a:solidFill>
                  <a:srgbClr val="5B514A"/>
                </a:solidFill>
                <a:latin typeface="Aptos"/>
              </a:rPr>
              <a:t>© 2026 Susanne Albers · www.susannealbers.de/schule/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1072</Words>
  <Application>Microsoft Macintosh PowerPoint</Application>
  <PresentationFormat>Breitbild</PresentationFormat>
  <Paragraphs>75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Georgia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Susanne Albers</cp:lastModifiedBy>
  <cp:revision>2</cp:revision>
  <dcterms:created xsi:type="dcterms:W3CDTF">2013-01-27T09:14:16Z</dcterms:created>
  <dcterms:modified xsi:type="dcterms:W3CDTF">2026-08-01T20:17:12Z</dcterms:modified>
  <cp:category/>
</cp:coreProperties>
</file>