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6F0E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02920"/>
          </a:xfrm>
          <a:prstGeom prst="rect">
            <a:avLst/>
          </a:prstGeom>
          <a:solidFill>
            <a:srgbClr val="25221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94360" y="685800"/>
            <a:ext cx="109728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25221E"/>
                </a:solidFill>
                <a:latin typeface="Arial"/>
              </a:defRPr>
            </a:pPr>
            <a:r>
              <a:t>Namen gegen das Vergessen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1325880"/>
            <a:ext cx="109728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700" b="1">
                <a:solidFill>
                  <a:srgbClr val="B08A50"/>
                </a:solidFill>
              </a:defRPr>
            </a:pPr>
            <a:r>
              <a:t>Holocaust-Gedenken im Berliner Samariterviertel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822960" y="1828800"/>
            <a:ext cx="10515600" cy="2011680"/>
          </a:xfrm>
          <a:prstGeom prst="roundRect">
            <a:avLst/>
          </a:prstGeom>
          <a:solidFill>
            <a:srgbClr val="FFF7E7"/>
          </a:solidFill>
          <a:ln>
            <a:solidFill>
              <a:srgbClr val="B08A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700" b="1">
                <a:solidFill>
                  <a:srgbClr val="25221E"/>
                </a:solidFill>
              </a:defRPr>
            </a:pPr>
            <a:r>
              <a:t>Erinnern heißt, Menschen nicht in einer Zahl verschwinden zu lassen.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510528"/>
            <a:ext cx="1106424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900">
                <a:solidFill>
                  <a:srgbClr val="625B52"/>
                </a:solidFill>
              </a:defRPr>
            </a:pPr>
            <a:r>
              <a:t>SMS · Susanne macht Schule · Namen gegen das Vergessen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6F0E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02920"/>
          </a:xfrm>
          <a:prstGeom prst="rect">
            <a:avLst/>
          </a:prstGeom>
          <a:solidFill>
            <a:srgbClr val="25221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94360" y="685800"/>
            <a:ext cx="109728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25221E"/>
                </a:solidFill>
                <a:latin typeface="Arial"/>
              </a:defRPr>
            </a:pPr>
            <a:r>
              <a:t>Abschluss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822960" y="1828800"/>
            <a:ext cx="10515600" cy="2011680"/>
          </a:xfrm>
          <a:prstGeom prst="roundRect">
            <a:avLst/>
          </a:prstGeom>
          <a:solidFill>
            <a:srgbClr val="FFF7E7"/>
          </a:solidFill>
          <a:ln>
            <a:solidFill>
              <a:srgbClr val="B08A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700" b="1">
                <a:solidFill>
                  <a:srgbClr val="25221E"/>
                </a:solidFill>
              </a:defRPr>
            </a:pPr>
            <a:r>
              <a:t>Still. Genau. Menschlich. Verantwortlich.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6510528"/>
            <a:ext cx="1106424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900">
                <a:solidFill>
                  <a:srgbClr val="625B52"/>
                </a:solidFill>
              </a:defRPr>
            </a:pPr>
            <a:r>
              <a:t>SMS · Susanne macht Schule · Namen gegen das Vergessen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6F0E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02920"/>
          </a:xfrm>
          <a:prstGeom prst="rect">
            <a:avLst/>
          </a:prstGeom>
          <a:solidFill>
            <a:srgbClr val="25221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94360" y="685800"/>
            <a:ext cx="109728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25221E"/>
                </a:solidFill>
                <a:latin typeface="Arial"/>
              </a:defRPr>
            </a:pPr>
            <a:r>
              <a:t>Ein Name ist ein Mensch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1417320"/>
            <a:ext cx="10515600" cy="43891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spcAft>
                <a:spcPts val="900"/>
              </a:spcAft>
              <a:defRPr sz="2200">
                <a:solidFill>
                  <a:srgbClr val="26231F"/>
                </a:solidFill>
                <a:latin typeface="Arial"/>
              </a:defRPr>
            </a:pPr>
            <a:r>
              <a:t>Menschen lebten in konkreten Häusern und Straßen.</a:t>
            </a:r>
          </a:p>
          <a:p>
            <a:pPr>
              <a:spcAft>
                <a:spcPts val="900"/>
              </a:spcAft>
              <a:defRPr sz="2200">
                <a:solidFill>
                  <a:srgbClr val="26231F"/>
                </a:solidFill>
                <a:latin typeface="Arial"/>
              </a:defRPr>
            </a:pPr>
            <a:r>
              <a:t>Überlieferte Daten zeigen nur Ausschnitte eines Lebens.</a:t>
            </a:r>
          </a:p>
          <a:p>
            <a:pPr>
              <a:spcAft>
                <a:spcPts val="900"/>
              </a:spcAft>
              <a:defRPr sz="2200">
                <a:solidFill>
                  <a:srgbClr val="26231F"/>
                </a:solidFill>
                <a:latin typeface="Arial"/>
              </a:defRPr>
            </a:pPr>
            <a:r>
              <a:t>Wissenslücken werden nicht mit erfundenen Geschichten gefüllt.</a:t>
            </a:r>
          </a:p>
          <a:p>
            <a:pPr>
              <a:spcAft>
                <a:spcPts val="900"/>
              </a:spcAft>
              <a:defRPr sz="2200">
                <a:solidFill>
                  <a:srgbClr val="26231F"/>
                </a:solidFill>
                <a:latin typeface="Arial"/>
              </a:defRPr>
            </a:pPr>
            <a:r>
              <a:t>Unsichere Angaben bleiben als unsicher gekennzeichnet.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6510528"/>
            <a:ext cx="1106424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900">
                <a:solidFill>
                  <a:srgbClr val="625B52"/>
                </a:solidFill>
              </a:defRPr>
            </a:pPr>
            <a:r>
              <a:t>SMS · Susanne macht Schule · Namen gegen das Vergessen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6F0E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02920"/>
          </a:xfrm>
          <a:prstGeom prst="rect">
            <a:avLst/>
          </a:prstGeom>
          <a:solidFill>
            <a:srgbClr val="25221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94360" y="685800"/>
            <a:ext cx="109728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25221E"/>
                </a:solidFill>
                <a:latin typeface="Arial"/>
              </a:defRPr>
            </a:pPr>
            <a:r>
              <a:t>Lokale Geschichte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1417320"/>
            <a:ext cx="10515600" cy="43891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spcAft>
                <a:spcPts val="900"/>
              </a:spcAft>
              <a:defRPr sz="2200">
                <a:solidFill>
                  <a:srgbClr val="26231F"/>
                </a:solidFill>
                <a:latin typeface="Arial"/>
              </a:defRPr>
            </a:pPr>
            <a:r>
              <a:t>Frankfurter Allee</a:t>
            </a:r>
          </a:p>
          <a:p>
            <a:pPr>
              <a:spcAft>
                <a:spcPts val="900"/>
              </a:spcAft>
              <a:defRPr sz="2200">
                <a:solidFill>
                  <a:srgbClr val="26231F"/>
                </a:solidFill>
                <a:latin typeface="Arial"/>
              </a:defRPr>
            </a:pPr>
            <a:r>
              <a:t>Rigaer Straße</a:t>
            </a:r>
          </a:p>
          <a:p>
            <a:pPr>
              <a:spcAft>
                <a:spcPts val="900"/>
              </a:spcAft>
              <a:defRPr sz="2200">
                <a:solidFill>
                  <a:srgbClr val="26231F"/>
                </a:solidFill>
                <a:latin typeface="Arial"/>
              </a:defRPr>
            </a:pPr>
            <a:r>
              <a:t>Samariterstraße</a:t>
            </a:r>
          </a:p>
          <a:p>
            <a:pPr>
              <a:spcAft>
                <a:spcPts val="900"/>
              </a:spcAft>
              <a:defRPr sz="2200">
                <a:solidFill>
                  <a:srgbClr val="26231F"/>
                </a:solidFill>
                <a:latin typeface="Arial"/>
              </a:defRPr>
            </a:pPr>
            <a:r>
              <a:t>Schreinerstraße</a:t>
            </a:r>
          </a:p>
          <a:p>
            <a:pPr>
              <a:spcAft>
                <a:spcPts val="900"/>
              </a:spcAft>
              <a:defRPr sz="2200">
                <a:solidFill>
                  <a:srgbClr val="26231F"/>
                </a:solidFill>
                <a:latin typeface="Arial"/>
              </a:defRPr>
            </a:pPr>
            <a:r>
              <a:t>Nachbarschaft wurde zum Ort von Entrechtung und Deportation.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6510528"/>
            <a:ext cx="1106424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900">
                <a:solidFill>
                  <a:srgbClr val="625B52"/>
                </a:solidFill>
              </a:defRPr>
            </a:pPr>
            <a:r>
              <a:t>SMS · Susanne macht Schule · Namen gegen das Vergessen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6F0E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02920"/>
          </a:xfrm>
          <a:prstGeom prst="rect">
            <a:avLst/>
          </a:prstGeom>
          <a:solidFill>
            <a:srgbClr val="25221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94360" y="685800"/>
            <a:ext cx="109728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25221E"/>
                </a:solidFill>
                <a:latin typeface="Arial"/>
              </a:defRPr>
            </a:pPr>
            <a:r>
              <a:t>Gedenklieder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1417320"/>
            <a:ext cx="10515600" cy="43891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spcAft>
                <a:spcPts val="900"/>
              </a:spcAft>
              <a:defRPr sz="2200">
                <a:solidFill>
                  <a:srgbClr val="26231F"/>
                </a:solidFill>
                <a:latin typeface="Arial"/>
              </a:defRPr>
            </a:pPr>
            <a:r>
              <a:t>heutige künstlerische Form von Susanne Albers</a:t>
            </a:r>
          </a:p>
          <a:p>
            <a:pPr>
              <a:spcAft>
                <a:spcPts val="900"/>
              </a:spcAft>
              <a:defRPr sz="2200">
                <a:solidFill>
                  <a:srgbClr val="26231F"/>
                </a:solidFill>
                <a:latin typeface="Arial"/>
              </a:defRPr>
            </a:pPr>
            <a:r>
              <a:t>keine historische Tonquelle</a:t>
            </a:r>
          </a:p>
          <a:p>
            <a:pPr>
              <a:spcAft>
                <a:spcPts val="900"/>
              </a:spcAft>
              <a:defRPr sz="2200">
                <a:solidFill>
                  <a:srgbClr val="26231F"/>
                </a:solidFill>
                <a:latin typeface="Arial"/>
              </a:defRPr>
            </a:pPr>
            <a:r>
              <a:t>kein Sprechen anstelle der Verfolgten</a:t>
            </a:r>
          </a:p>
          <a:p>
            <a:pPr>
              <a:spcAft>
                <a:spcPts val="900"/>
              </a:spcAft>
              <a:defRPr sz="2200">
                <a:solidFill>
                  <a:srgbClr val="26231F"/>
                </a:solidFill>
                <a:latin typeface="Arial"/>
              </a:defRPr>
            </a:pPr>
            <a:r>
              <a:t>Zeit und Aufmerksamkeit für einen Namen</a:t>
            </a:r>
          </a:p>
          <a:p>
            <a:pPr>
              <a:spcAft>
                <a:spcPts val="900"/>
              </a:spcAft>
              <a:defRPr sz="2200">
                <a:solidFill>
                  <a:srgbClr val="26231F"/>
                </a:solidFill>
                <a:latin typeface="Arial"/>
              </a:defRPr>
            </a:pPr>
            <a:r>
              <a:t>anschließend Raum für Stille und Fragen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6510528"/>
            <a:ext cx="1106424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900">
                <a:solidFill>
                  <a:srgbClr val="625B52"/>
                </a:solidFill>
              </a:defRPr>
            </a:pPr>
            <a:r>
              <a:t>SMS · Susanne macht Schule · Namen gegen das Vergessen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6F0E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02920"/>
          </a:xfrm>
          <a:prstGeom prst="rect">
            <a:avLst/>
          </a:prstGeom>
          <a:solidFill>
            <a:srgbClr val="25221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94360" y="685800"/>
            <a:ext cx="109728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25221E"/>
                </a:solidFill>
                <a:latin typeface="Arial"/>
              </a:defRPr>
            </a:pPr>
            <a:r>
              <a:t>Architektur des Erinnerns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1417320"/>
            <a:ext cx="10515600" cy="43891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spcAft>
                <a:spcPts val="900"/>
              </a:spcAft>
              <a:defRPr sz="2200">
                <a:solidFill>
                  <a:srgbClr val="26231F"/>
                </a:solidFill>
                <a:latin typeface="Arial"/>
              </a:defRPr>
            </a:pPr>
            <a:r>
              <a:t>begehbares Feld aus Betonstelen</a:t>
            </a:r>
          </a:p>
          <a:p>
            <a:pPr>
              <a:spcAft>
                <a:spcPts val="900"/>
              </a:spcAft>
              <a:defRPr sz="2200">
                <a:solidFill>
                  <a:srgbClr val="26231F"/>
                </a:solidFill>
                <a:latin typeface="Arial"/>
              </a:defRPr>
            </a:pPr>
            <a:r>
              <a:t>Höhen, Wege und Neigungen wirken körperlich</a:t>
            </a:r>
          </a:p>
          <a:p>
            <a:pPr>
              <a:spcAft>
                <a:spcPts val="900"/>
              </a:spcAft>
              <a:defRPr sz="2200">
                <a:solidFill>
                  <a:srgbClr val="26231F"/>
                </a:solidFill>
                <a:latin typeface="Arial"/>
              </a:defRPr>
            </a:pPr>
            <a:r>
              <a:t>Beobachtung und persönliche Deutung trennen</a:t>
            </a:r>
          </a:p>
          <a:p>
            <a:pPr>
              <a:spcAft>
                <a:spcPts val="900"/>
              </a:spcAft>
              <a:defRPr sz="2200">
                <a:solidFill>
                  <a:srgbClr val="26231F"/>
                </a:solidFill>
                <a:latin typeface="Arial"/>
              </a:defRPr>
            </a:pPr>
            <a:r>
              <a:t>Ort der Information ergänzt Namen und historischen Kontext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6510528"/>
            <a:ext cx="1106424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900">
                <a:solidFill>
                  <a:srgbClr val="625B52"/>
                </a:solidFill>
              </a:defRPr>
            </a:pPr>
            <a:r>
              <a:t>SMS · Susanne macht Schule · Namen gegen das Vergessen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6F0E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02920"/>
          </a:xfrm>
          <a:prstGeom prst="rect">
            <a:avLst/>
          </a:prstGeom>
          <a:solidFill>
            <a:srgbClr val="25221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94360" y="685800"/>
            <a:ext cx="109728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25221E"/>
                </a:solidFill>
                <a:latin typeface="Arial"/>
              </a:defRPr>
            </a:pPr>
            <a:r>
              <a:t>Quellen prüfen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1417320"/>
            <a:ext cx="10515600" cy="43891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spcAft>
                <a:spcPts val="900"/>
              </a:spcAft>
              <a:defRPr sz="2200">
                <a:solidFill>
                  <a:srgbClr val="26231F"/>
                </a:solidFill>
                <a:latin typeface="Arial"/>
              </a:defRPr>
            </a:pPr>
            <a:r>
              <a:t>Was ist gesichert?</a:t>
            </a:r>
          </a:p>
          <a:p>
            <a:pPr>
              <a:spcAft>
                <a:spcPts val="900"/>
              </a:spcAft>
              <a:defRPr sz="2200">
                <a:solidFill>
                  <a:srgbClr val="26231F"/>
                </a:solidFill>
                <a:latin typeface="Arial"/>
              </a:defRPr>
            </a:pPr>
            <a:r>
              <a:t>Was bleibt offen?</a:t>
            </a:r>
          </a:p>
          <a:p>
            <a:pPr>
              <a:spcAft>
                <a:spcPts val="900"/>
              </a:spcAft>
              <a:defRPr sz="2200">
                <a:solidFill>
                  <a:srgbClr val="26231F"/>
                </a:solidFill>
                <a:latin typeface="Arial"/>
              </a:defRPr>
            </a:pPr>
            <a:r>
              <a:t>Welche Quelle wird genannt?</a:t>
            </a:r>
          </a:p>
          <a:p>
            <a:pPr>
              <a:spcAft>
                <a:spcPts val="900"/>
              </a:spcAft>
              <a:defRPr sz="2200">
                <a:solidFill>
                  <a:srgbClr val="26231F"/>
                </a:solidFill>
                <a:latin typeface="Arial"/>
              </a:defRPr>
            </a:pPr>
            <a:r>
              <a:t>Was ist heutige Gestaltung?</a:t>
            </a:r>
          </a:p>
          <a:p>
            <a:pPr>
              <a:spcAft>
                <a:spcPts val="900"/>
              </a:spcAft>
              <a:defRPr sz="2200">
                <a:solidFill>
                  <a:srgbClr val="26231F"/>
                </a:solidFill>
                <a:latin typeface="Arial"/>
              </a:defRPr>
            </a:pPr>
            <a:r>
              <a:t>Welche Aussage müsste weiter überprüft werden?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6510528"/>
            <a:ext cx="1106424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900">
                <a:solidFill>
                  <a:srgbClr val="625B52"/>
                </a:solidFill>
              </a:defRPr>
            </a:pPr>
            <a:r>
              <a:t>SMS · Susanne macht Schule · Namen gegen das Vergessen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6F0E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02920"/>
          </a:xfrm>
          <a:prstGeom prst="rect">
            <a:avLst/>
          </a:prstGeom>
          <a:solidFill>
            <a:srgbClr val="25221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94360" y="685800"/>
            <a:ext cx="109728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25221E"/>
                </a:solidFill>
                <a:latin typeface="Arial"/>
              </a:defRPr>
            </a:pPr>
            <a:r>
              <a:t>Was wir nicht tun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1417320"/>
            <a:ext cx="10515600" cy="43891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spcAft>
                <a:spcPts val="900"/>
              </a:spcAft>
              <a:defRPr sz="2200">
                <a:solidFill>
                  <a:srgbClr val="26231F"/>
                </a:solidFill>
                <a:latin typeface="Arial"/>
              </a:defRPr>
            </a:pPr>
            <a:r>
              <a:t>keine grausame Schau</a:t>
            </a:r>
          </a:p>
          <a:p>
            <a:pPr>
              <a:spcAft>
                <a:spcPts val="900"/>
              </a:spcAft>
              <a:defRPr sz="2200">
                <a:solidFill>
                  <a:srgbClr val="26231F"/>
                </a:solidFill>
                <a:latin typeface="Arial"/>
              </a:defRPr>
            </a:pPr>
            <a:r>
              <a:t>keine erfundenen letzten Worte</a:t>
            </a:r>
          </a:p>
          <a:p>
            <a:pPr>
              <a:spcAft>
                <a:spcPts val="900"/>
              </a:spcAft>
              <a:defRPr sz="2200">
                <a:solidFill>
                  <a:srgbClr val="26231F"/>
                </a:solidFill>
                <a:latin typeface="Arial"/>
              </a:defRPr>
            </a:pPr>
            <a:r>
              <a:t>keine Täterstimme ohne Einordnung</a:t>
            </a:r>
          </a:p>
          <a:p>
            <a:pPr>
              <a:spcAft>
                <a:spcPts val="900"/>
              </a:spcAft>
              <a:defRPr sz="2200">
                <a:solidFill>
                  <a:srgbClr val="26231F"/>
                </a:solidFill>
                <a:latin typeface="Arial"/>
              </a:defRPr>
            </a:pPr>
            <a:r>
              <a:t>keine anonyme Opfermasse</a:t>
            </a:r>
          </a:p>
          <a:p>
            <a:pPr>
              <a:spcAft>
                <a:spcPts val="900"/>
              </a:spcAft>
              <a:defRPr sz="2200">
                <a:solidFill>
                  <a:srgbClr val="26231F"/>
                </a:solidFill>
                <a:latin typeface="Arial"/>
              </a:defRPr>
            </a:pPr>
            <a:r>
              <a:t>keine erzwungene emotionale Reaktion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6510528"/>
            <a:ext cx="1106424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900">
                <a:solidFill>
                  <a:srgbClr val="625B52"/>
                </a:solidFill>
              </a:defRPr>
            </a:pPr>
            <a:r>
              <a:t>SMS · Susanne macht Schule · Namen gegen das Vergessen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6F0E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02920"/>
          </a:xfrm>
          <a:prstGeom prst="rect">
            <a:avLst/>
          </a:prstGeom>
          <a:solidFill>
            <a:srgbClr val="25221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94360" y="685800"/>
            <a:ext cx="109728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25221E"/>
                </a:solidFill>
                <a:latin typeface="Arial"/>
              </a:defRPr>
            </a:pPr>
            <a:r>
              <a:t>Arbeitsauftrag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1417320"/>
            <a:ext cx="10515600" cy="43891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spcAft>
                <a:spcPts val="900"/>
              </a:spcAft>
              <a:defRPr sz="2200">
                <a:solidFill>
                  <a:srgbClr val="26231F"/>
                </a:solidFill>
                <a:latin typeface="Arial"/>
              </a:defRPr>
            </a:pPr>
            <a:r>
              <a:t>eine Person auswählen</a:t>
            </a:r>
          </a:p>
          <a:p>
            <a:pPr>
              <a:spcAft>
                <a:spcPts val="900"/>
              </a:spcAft>
              <a:defRPr sz="2200">
                <a:solidFill>
                  <a:srgbClr val="26231F"/>
                </a:solidFill>
                <a:latin typeface="Arial"/>
              </a:defRPr>
            </a:pPr>
            <a:r>
              <a:t>gesicherte Angaben notieren</a:t>
            </a:r>
          </a:p>
          <a:p>
            <a:pPr>
              <a:spcAft>
                <a:spcPts val="900"/>
              </a:spcAft>
              <a:defRPr sz="2200">
                <a:solidFill>
                  <a:srgbClr val="26231F"/>
                </a:solidFill>
                <a:latin typeface="Arial"/>
              </a:defRPr>
            </a:pPr>
            <a:r>
              <a:t>frühere Adresse verorten</a:t>
            </a:r>
          </a:p>
          <a:p>
            <a:pPr>
              <a:spcAft>
                <a:spcPts val="900"/>
              </a:spcAft>
              <a:defRPr sz="2200">
                <a:solidFill>
                  <a:srgbClr val="26231F"/>
                </a:solidFill>
                <a:latin typeface="Arial"/>
              </a:defRPr>
            </a:pPr>
            <a:r>
              <a:t>Wissenslücken markieren</a:t>
            </a:r>
          </a:p>
          <a:p>
            <a:pPr>
              <a:spcAft>
                <a:spcPts val="900"/>
              </a:spcAft>
              <a:defRPr sz="2200">
                <a:solidFill>
                  <a:srgbClr val="26231F"/>
                </a:solidFill>
                <a:latin typeface="Arial"/>
              </a:defRPr>
            </a:pPr>
            <a:r>
              <a:t>einen sachlichen Erinnerungssatz formulieren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6510528"/>
            <a:ext cx="1106424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900">
                <a:solidFill>
                  <a:srgbClr val="625B52"/>
                </a:solidFill>
              </a:defRPr>
            </a:pPr>
            <a:r>
              <a:t>SMS · Susanne macht Schule · Namen gegen das Vergessen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6F0E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02920"/>
          </a:xfrm>
          <a:prstGeom prst="rect">
            <a:avLst/>
          </a:prstGeom>
          <a:solidFill>
            <a:srgbClr val="25221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94360" y="685800"/>
            <a:ext cx="109728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25221E"/>
                </a:solidFill>
                <a:latin typeface="Arial"/>
              </a:defRPr>
            </a:pPr>
            <a:r>
              <a:t>Verantwortung heute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1417320"/>
            <a:ext cx="10515600" cy="43891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spcAft>
                <a:spcPts val="900"/>
              </a:spcAft>
              <a:defRPr sz="2200">
                <a:solidFill>
                  <a:srgbClr val="26231F"/>
                </a:solidFill>
                <a:latin typeface="Arial"/>
              </a:defRPr>
            </a:pPr>
            <a:r>
              <a:t>entmenschlichende Sprache erkennen</a:t>
            </a:r>
          </a:p>
          <a:p>
            <a:pPr>
              <a:spcAft>
                <a:spcPts val="900"/>
              </a:spcAft>
              <a:defRPr sz="2200">
                <a:solidFill>
                  <a:srgbClr val="26231F"/>
                </a:solidFill>
                <a:latin typeface="Arial"/>
              </a:defRPr>
            </a:pPr>
            <a:r>
              <a:t>Quellen nicht ungeprüft weitergeben</a:t>
            </a:r>
          </a:p>
          <a:p>
            <a:pPr>
              <a:spcAft>
                <a:spcPts val="900"/>
              </a:spcAft>
              <a:defRPr sz="2200">
                <a:solidFill>
                  <a:srgbClr val="26231F"/>
                </a:solidFill>
                <a:latin typeface="Arial"/>
              </a:defRPr>
            </a:pPr>
            <a:r>
              <a:t>Menschen nicht auf Kategorien reduzieren</a:t>
            </a:r>
          </a:p>
          <a:p>
            <a:pPr>
              <a:spcAft>
                <a:spcPts val="900"/>
              </a:spcAft>
              <a:defRPr sz="2200">
                <a:solidFill>
                  <a:srgbClr val="26231F"/>
                </a:solidFill>
                <a:latin typeface="Arial"/>
              </a:defRPr>
            </a:pPr>
            <a:r>
              <a:t>Erinnerung so gestalten, dass sie in die Zukunft wirkt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6510528"/>
            <a:ext cx="1106424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900">
                <a:solidFill>
                  <a:srgbClr val="625B52"/>
                </a:solidFill>
              </a:defRPr>
            </a:pPr>
            <a:r>
              <a:t>SMS · Susanne macht Schule · Namen gegen das Vergessen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