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3E8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2834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  <a:latin typeface="Georgia"/>
              </a:defRPr>
            </a:pPr>
            <a:r>
              <a:t>Der Eid</a:t>
            </a:r>
            <a:br/>
            <a:r>
              <a:t>des</a:t>
            </a:r>
            <a:br/>
            <a:r>
              <a:t>Hippokrates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80560" y="1097280"/>
            <a:ext cx="5019323" cy="24211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F3F2B"/>
                </a:solidFill>
                <a:latin typeface="Georgia"/>
              </a:defRPr>
            </a:pPr>
            <a:r>
              <a:rPr dirty="0"/>
              <a:t>Was </a:t>
            </a:r>
            <a:r>
              <a:rPr dirty="0" err="1"/>
              <a:t>schuldet</a:t>
            </a:r>
            <a:r>
              <a:rPr dirty="0"/>
              <a:t> </a:t>
            </a:r>
            <a:r>
              <a:rPr dirty="0" err="1"/>
              <a:t>ein</a:t>
            </a:r>
            <a:r>
              <a:rPr dirty="0"/>
              <a:t> Mensch</a:t>
            </a:r>
            <a:endParaRPr lang="de-DE" dirty="0"/>
          </a:p>
          <a:p>
            <a:pPr>
              <a:defRPr sz="2900" b="1">
                <a:solidFill>
                  <a:srgbClr val="2F3F2B"/>
                </a:solidFill>
                <a:latin typeface="Georgia"/>
              </a:defRPr>
            </a:pPr>
            <a:r>
              <a:rPr dirty="0"/>
              <a:t>dem </a:t>
            </a:r>
            <a:r>
              <a:rPr dirty="0" err="1"/>
              <a:t>anderen</a:t>
            </a:r>
            <a:r>
              <a:rPr dirty="0"/>
              <a:t>, </a:t>
            </a:r>
            <a:endParaRPr lang="de-DE" dirty="0"/>
          </a:p>
          <a:p>
            <a:pPr>
              <a:defRPr sz="2900" b="1">
                <a:solidFill>
                  <a:srgbClr val="2F3F2B"/>
                </a:solidFill>
                <a:latin typeface="Georgia"/>
              </a:defRPr>
            </a:pPr>
            <a:r>
              <a:rPr dirty="0" err="1"/>
              <a:t>wenn</a:t>
            </a:r>
            <a:r>
              <a:rPr dirty="0"/>
              <a:t> </a:t>
            </a:r>
            <a:r>
              <a:rPr dirty="0" err="1"/>
              <a:t>dieser</a:t>
            </a:r>
            <a:r>
              <a:rPr dirty="0"/>
              <a:t> </a:t>
            </a:r>
            <a:r>
              <a:rPr dirty="0" err="1"/>
              <a:t>ihm</a:t>
            </a:r>
            <a:r>
              <a:rPr dirty="0"/>
              <a:t> </a:t>
            </a:r>
            <a:endParaRPr lang="de-DE"/>
          </a:p>
          <a:p>
            <a:pPr>
              <a:defRPr sz="2900" b="1">
                <a:solidFill>
                  <a:srgbClr val="2F3F2B"/>
                </a:solidFill>
                <a:latin typeface="Georgia"/>
              </a:defRPr>
            </a:pPr>
            <a:r>
              <a:t>sein </a:t>
            </a:r>
            <a:r>
              <a:rPr dirty="0"/>
              <a:t>Leben </a:t>
            </a:r>
            <a:r>
              <a:rPr dirty="0" err="1"/>
              <a:t>anvertraut</a:t>
            </a:r>
            <a:r>
              <a:rPr dirty="0"/>
              <a:t>?</a:t>
            </a:r>
          </a:p>
          <a:p>
            <a:pPr>
              <a:spcBef>
                <a:spcPts val="2200"/>
              </a:spcBef>
              <a:defRPr sz="1700">
                <a:solidFill>
                  <a:srgbClr val="526544"/>
                </a:solidFill>
                <a:latin typeface="Aptos"/>
              </a:defRPr>
            </a:pPr>
            <a:r>
              <a:rPr dirty="0" err="1"/>
              <a:t>Medizin</a:t>
            </a:r>
            <a:r>
              <a:rPr dirty="0"/>
              <a:t> · </a:t>
            </a:r>
            <a:r>
              <a:rPr dirty="0" err="1"/>
              <a:t>Ethik</a:t>
            </a:r>
            <a:r>
              <a:rPr dirty="0"/>
              <a:t> · </a:t>
            </a:r>
            <a:r>
              <a:rPr dirty="0" err="1"/>
              <a:t>Geschichte</a:t>
            </a:r>
            <a:r>
              <a:rPr dirty="0"/>
              <a:t> · </a:t>
            </a:r>
            <a:r>
              <a:rPr dirty="0" err="1"/>
              <a:t>Spiritualität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26544"/>
                </a:solidFill>
                <a:latin typeface="Aptos"/>
              </a:defRPr>
            </a:pPr>
            <a:r>
              <a:t>GESPRÄCH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F3F2B"/>
                </a:solidFill>
                <a:latin typeface="Georgia"/>
              </a:defRPr>
            </a:pPr>
            <a:r>
              <a:t>Denkfragen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Muss alles getan werden, was medizinisch möglich ist?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Was bedeutet „nicht schaden“, wenn jede Entscheidung Risiken hat?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Wie weit reicht Schweigepflicht?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Was schulden Heilende den Kranken - und was schuldet die Gesellschaft den Heilenden?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F3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A8844F"/>
                </a:solidFill>
                <a:latin typeface="Aptos"/>
              </a:defRPr>
            </a:pPr>
            <a:r>
              <a:t>ABSCHLUSSAUFGABE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Georgia"/>
              </a:defRPr>
            </a:pPr>
            <a:r>
              <a:t>Deine Selbstverpflichtung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Formuliere drei bis fünf Sätze.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Nenne, wen du schützen möchtest.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Beschreibe, welche Grenze du nicht überschreiten willst.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Erkläre, wie Wissen und Mitgefühl zusammengehören.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D7D8CD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26544"/>
                </a:solidFill>
                <a:latin typeface="Aptos"/>
              </a:defRPr>
            </a:pPr>
            <a:r>
              <a:t>GESCHICHTE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F3F2B"/>
                </a:solidFill>
                <a:latin typeface="Georgia"/>
              </a:defRPr>
            </a:pPr>
            <a:r>
              <a:t>Wer war Hippokrates?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griechischer Arzt der Antike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wichtige Symbolfigur wissenschaftlich orientierter Medizin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Name verbunden mit einem Textkorpus und dem berühmten Eid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genaue Autorschaft des Eides ist nicht sicher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F3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A8844F"/>
                </a:solidFill>
                <a:latin typeface="Aptos"/>
              </a:defRPr>
            </a:pPr>
            <a:r>
              <a:t>LEITIDEE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Georgia"/>
              </a:defRPr>
            </a:pPr>
            <a:r>
              <a:t>Warum ein Eid?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Heilende erhalten Wissen, Zugang und Macht.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Kranke Menschen sind verletzlich und müssen vertrauen können.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Ein Eid macht aus Können eine Verantwortung.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Er bindet den Beruf an Regeln, Grenzen und Gewissen.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D7D8CD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26544"/>
                </a:solidFill>
                <a:latin typeface="Aptos"/>
              </a:defRPr>
            </a:pPr>
            <a:r>
              <a:t>DER HISTORISCHE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F3F2B"/>
                </a:solidFill>
                <a:latin typeface="Georgia"/>
              </a:defRPr>
            </a:pPr>
            <a:r>
              <a:t>Zentrale Motive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zum Nutzen der Kranken handeln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vor Schaden und willkürlichem Unrecht bewahren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Vertrauliches verschweigen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Patientinnen und Patienten nicht ausnutzen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eigene fachliche Grenzen erkennen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F3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A8844F"/>
                </a:solidFill>
                <a:latin typeface="Aptos"/>
              </a:defRPr>
            </a:pPr>
            <a:r>
              <a:t>ARBEITSMETHODE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Georgia"/>
              </a:defRPr>
            </a:pPr>
            <a:r>
              <a:t>Drei Ebenen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SICHTBAR: Was steht tatsächlich im Text?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HISTORISCH: Was gehört in die antike Welt?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DEUTUNG: Welche Bedeutung geben wir dem Text heute?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D7D8CD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26544"/>
                </a:solidFill>
                <a:latin typeface="Aptos"/>
              </a:defRPr>
            </a:pPr>
            <a:r>
              <a:t>KURZ ERKLÄRT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F3F2B"/>
                </a:solidFill>
                <a:latin typeface="Georgia"/>
              </a:defRPr>
            </a:pPr>
            <a:r>
              <a:t>„Erstens, nicht schaden“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Die kurze Formel steht nicht wörtlich im überlieferten Eid.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Der Gedanke ist dennoch enthalten: Kranke sollen vor Schaden und Unrecht bewahrt werden.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Die Formel eignet sich als Merksatz - nicht als wörtliches Zitat.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26544"/>
                </a:solidFill>
                <a:latin typeface="Aptos"/>
              </a:defRPr>
            </a:pPr>
            <a:r>
              <a:t>VERTRAUEN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F3F2B"/>
                </a:solidFill>
                <a:latin typeface="Georgia"/>
              </a:defRPr>
            </a:pPr>
            <a:r>
              <a:t>Schweigepflicht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Behandlung braucht Vertrauen.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Persönliche Informationen dürfen nicht einfach ausgeplaudert werden.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Heute regeln Gesetze und Berufsordnungen auch Ausnahmen und Abwägungen.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F3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A8844F"/>
                </a:solidFill>
                <a:latin typeface="Aptos"/>
              </a:defRPr>
            </a:pPr>
            <a:r>
              <a:t>VIDEO &amp; DIALOG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Georgia"/>
              </a:defRPr>
            </a:pPr>
            <a:r>
              <a:t>Jesus trifft Hippokrates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fiktives, von Susanne Albers gesprochenes Gespräch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künstlerisch bebildert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verbindet ärztliche Verantwortung mit Liebe, Dienst und Mitgefühl</a:t>
            </a:r>
          </a:p>
          <a:p>
            <a:pPr>
              <a:spcAft>
                <a:spcPts val="12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kein historisches Dokument - ein Denkanstoß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D7D8CD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26544"/>
                </a:solidFill>
                <a:latin typeface="Aptos"/>
              </a:defRPr>
            </a:pPr>
            <a:r>
              <a:t>DISKUSSION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686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F3F2B"/>
                </a:solidFill>
                <a:latin typeface="Georgia"/>
              </a:defRPr>
            </a:pPr>
            <a:r>
              <a:t>Wissen und Mitgefühl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Fachwissen ohne Menschlichkeit kann kalt und gefährlich werden.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Mitgefühl ohne Fachwissen kann ebenfalls schaden.</a:t>
            </a:r>
          </a:p>
          <a:p>
            <a:pPr>
              <a:spcAft>
                <a:spcPts val="1200"/>
              </a:spcAft>
              <a:defRPr sz="2200">
                <a:solidFill>
                  <a:srgbClr val="24251F"/>
                </a:solidFill>
                <a:latin typeface="Aptos"/>
              </a:defRPr>
            </a:pPr>
            <a:r>
              <a:t>Verantwortliches Heilen braucht Herz und Verstand.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7395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6A665C"/>
                </a:solidFill>
              </a:defRPr>
            </a:pPr>
            <a:r>
              <a:t>SMS · Susanne macht Schule · Der Eid des Hippokrates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467</Words>
  <Application>Microsoft Macintosh PowerPoint</Application>
  <PresentationFormat>Breitbild</PresentationFormat>
  <Paragraphs>74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Susanne Albers</cp:lastModifiedBy>
  <cp:revision>2</cp:revision>
  <dcterms:created xsi:type="dcterms:W3CDTF">2013-01-27T09:14:16Z</dcterms:created>
  <dcterms:modified xsi:type="dcterms:W3CDTF">2026-08-02T12:18:31Z</dcterms:modified>
  <cp:category/>
</cp:coreProperties>
</file>